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2" r:id="rId4"/>
    <p:sldId id="263" r:id="rId5"/>
    <p:sldId id="261" r:id="rId6"/>
    <p:sldId id="264" r:id="rId7"/>
    <p:sldId id="265" r:id="rId8"/>
    <p:sldId id="266" r:id="rId9"/>
    <p:sldId id="267" r:id="rId10"/>
    <p:sldId id="269" r:id="rId11"/>
    <p:sldId id="268" r:id="rId12"/>
    <p:sldId id="270" r:id="rId13"/>
    <p:sldId id="271" r:id="rId14"/>
    <p:sldId id="272" r:id="rId15"/>
    <p:sldId id="273" r:id="rId16"/>
    <p:sldId id="274"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6" autoAdjust="0"/>
    <p:restoredTop sz="83837" autoAdjust="0"/>
  </p:normalViewPr>
  <p:slideViewPr>
    <p:cSldViewPr>
      <p:cViewPr>
        <p:scale>
          <a:sx n="110" d="100"/>
          <a:sy n="110" d="100"/>
        </p:scale>
        <p:origin x="-156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hr-HR" noProof="0" dirty="0" smtClean="0"/>
            <a:t>U početku vegetacije</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069599CE-2CCA-45B9-BD56-293521759331}">
      <dgm:prSet phldrT="[Texte]"/>
      <dgm:spPr>
        <a:ln>
          <a:solidFill>
            <a:schemeClr val="accent4">
              <a:lumMod val="60000"/>
              <a:lumOff val="40000"/>
            </a:schemeClr>
          </a:solidFill>
        </a:ln>
      </dgm:spPr>
      <dgm:t>
        <a:bodyPr/>
        <a:lstStyle/>
        <a:p>
          <a:r>
            <a:rPr lang="hr-HR" noProof="0" dirty="0" smtClean="0"/>
            <a:t>Kasno otvaranje pupova</a:t>
          </a:r>
          <a:endParaRPr lang="en-US" noProof="0" dirty="0"/>
        </a:p>
      </dgm:t>
    </dgm:pt>
    <dgm:pt modelId="{783FA435-FF8C-480A-9278-9F7532A3E5C4}" type="parTrans" cxnId="{6C44414C-92A0-4A97-AD76-662C34A9722F}">
      <dgm:prSet/>
      <dgm:spPr/>
      <dgm:t>
        <a:bodyPr/>
        <a:lstStyle/>
        <a:p>
          <a:endParaRPr lang="en-US" noProof="0"/>
        </a:p>
      </dgm:t>
    </dgm:pt>
    <dgm:pt modelId="{ED0425DB-8953-4210-ABB7-039EB1383A6F}" type="sibTrans" cxnId="{6C44414C-92A0-4A97-AD76-662C34A9722F}">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hr-HR" noProof="0" dirty="0" smtClean="0"/>
            <a:t>Izostanak otvaranja pupova</a:t>
          </a:r>
          <a:endParaRPr lang="en-US" noProof="0" dirty="0"/>
        </a:p>
      </dgm:t>
    </dgm:pt>
    <dgm:pt modelId="{BD2AC64F-897E-4C8F-BCA3-4C8DB03FFE4E}" type="parTrans" cxnId="{09B82CB3-9A5C-4BE8-AC5A-C81A3007D977}">
      <dgm:prSet/>
      <dgm:spPr/>
      <dgm:t>
        <a:bodyPr/>
        <a:lstStyle/>
        <a:p>
          <a:endParaRPr lang="en-US" noProof="0"/>
        </a:p>
      </dgm:t>
    </dgm:pt>
    <dgm:pt modelId="{86BAF2AB-D210-463C-9BE3-5E6920716BEE}" type="sibTrans" cxnId="{09B82CB3-9A5C-4BE8-AC5A-C81A3007D977}">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hr-HR" noProof="0" dirty="0" smtClean="0"/>
            <a:t>Na proljeće</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hr-HR" noProof="0" dirty="0" smtClean="0"/>
            <a:t>Smanjen porast mladica</a:t>
          </a:r>
          <a:endParaRPr lang="en-US" noProof="0" dirty="0"/>
        </a:p>
      </dgm:t>
    </dgm:pt>
    <dgm:pt modelId="{87DC193D-676F-4E4F-A5C7-A745A285BD0F}" type="parTrans" cxnId="{38538C57-AD62-4634-809D-4976E04DA2DF}">
      <dgm:prSet/>
      <dgm:spPr/>
      <dgm:t>
        <a:bodyPr/>
        <a:lstStyle/>
        <a:p>
          <a:endParaRPr lang="en-US" noProof="0"/>
        </a:p>
      </dgm:t>
    </dgm:pt>
    <dgm:pt modelId="{95F838CD-4407-482F-983A-51C5033E4272}" type="sibTrans" cxnId="{38538C57-AD62-4634-809D-4976E04DA2DF}">
      <dgm:prSet/>
      <dgm:spPr/>
      <dgm:t>
        <a:bodyPr/>
        <a:lstStyle/>
        <a:p>
          <a:endParaRPr lang="en-US" noProof="0"/>
        </a:p>
      </dgm:t>
    </dgm:pt>
    <dgm:pt modelId="{FDD47F4A-6A3E-4D6D-9BD7-36849AEAE4A2}">
      <dgm:prSet phldrT="[Texte]"/>
      <dgm:spPr>
        <a:ln>
          <a:solidFill>
            <a:schemeClr val="accent4">
              <a:lumMod val="60000"/>
              <a:lumOff val="40000"/>
            </a:schemeClr>
          </a:solidFill>
        </a:ln>
      </dgm:spPr>
      <dgm:t>
        <a:bodyPr/>
        <a:lstStyle/>
        <a:p>
          <a:r>
            <a:rPr lang="hr-HR" noProof="0" dirty="0" smtClean="0"/>
            <a:t>Promjena boje lista i savijanje ruba lista kod nekih sorata</a:t>
          </a:r>
          <a:endParaRPr lang="en-US" noProof="0" dirty="0"/>
        </a:p>
      </dgm:t>
    </dgm:pt>
    <dgm:pt modelId="{F5121B75-1425-44C5-8A68-3AA355F18941}" type="parTrans" cxnId="{581B406A-66B8-4F7E-86D1-2F6C2D53AEA1}">
      <dgm:prSet/>
      <dgm:spPr/>
      <dgm:t>
        <a:bodyPr/>
        <a:lstStyle/>
        <a:p>
          <a:endParaRPr lang="en-US" noProof="0"/>
        </a:p>
      </dgm:t>
    </dgm:pt>
    <dgm:pt modelId="{6600B65E-AFDC-4FE4-806F-249D2D2305C3}" type="sibTrans" cxnId="{581B406A-66B8-4F7E-86D1-2F6C2D53AEA1}">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hr-HR" noProof="0" dirty="0" smtClean="0"/>
            <a:t>Ljeti</a:t>
          </a:r>
          <a:endParaRPr lang="en-US" noProof="0" dirty="0" smtClean="0"/>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hr-HR" noProof="0" dirty="0" smtClean="0"/>
            <a:t>Izostanak </a:t>
          </a:r>
          <a:r>
            <a:rPr lang="hr-HR" noProof="0" dirty="0" err="1" smtClean="0"/>
            <a:t>odrvenjavanja</a:t>
          </a:r>
          <a:r>
            <a:rPr lang="hr-HR" noProof="0" dirty="0" smtClean="0"/>
            <a:t> mladica (ostaju zeljaste)</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6579E68E-E19C-4056-BA25-DA3254A96F4F}">
      <dgm:prSet phldrT="[Texte]"/>
      <dgm:spPr>
        <a:ln>
          <a:solidFill>
            <a:schemeClr val="accent4">
              <a:lumMod val="60000"/>
              <a:lumOff val="40000"/>
            </a:schemeClr>
          </a:solidFill>
        </a:ln>
      </dgm:spPr>
      <dgm:t>
        <a:bodyPr/>
        <a:lstStyle/>
        <a:p>
          <a:r>
            <a:rPr lang="hr-HR" noProof="0" dirty="0" smtClean="0"/>
            <a:t>Sušenje (odumiranje) cvatova i grozdova</a:t>
          </a:r>
          <a:endParaRPr lang="en-US" noProof="0" dirty="0"/>
        </a:p>
      </dgm:t>
    </dgm:pt>
    <dgm:pt modelId="{849A17EB-395B-4C37-9240-47C93C197327}" type="parTrans" cxnId="{BF481893-F039-4957-8C29-B0AA72DDC74C}">
      <dgm:prSet/>
      <dgm:spPr/>
      <dgm:t>
        <a:bodyPr/>
        <a:lstStyle/>
        <a:p>
          <a:endParaRPr lang="en-US" noProof="0"/>
        </a:p>
      </dgm:t>
    </dgm:pt>
    <dgm:pt modelId="{08BBB63A-0708-4F40-B057-7651803CB5F2}" type="sibTrans" cxnId="{BF481893-F039-4957-8C29-B0AA72DDC74C}">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hr-HR" noProof="0" dirty="0" smtClean="0"/>
            <a:t>Prerano opadanje listova</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25916BCF-B0D8-456C-A7EF-2AFF70EF7A78}" type="presOf" srcId="{069599CE-2CCA-45B9-BD56-293521759331}" destId="{4317BCE6-4D24-4FF3-99D1-28E5294C4C26}" srcOrd="0" destOrd="1" presId="urn:microsoft.com/office/officeart/2005/8/layout/vList4"/>
    <dgm:cxn modelId="{0B2B04CA-4D99-4A36-9CEA-5235190D2563}" type="presOf" srcId="{DFE0BB5E-6243-4305-A2AB-33EAA3AB7AB3}" destId="{DA6B48E9-BC2F-4797-B2B8-0A35EDB9D1A7}" srcOrd="1" destOrd="1" presId="urn:microsoft.com/office/officeart/2005/8/layout/vList4"/>
    <dgm:cxn modelId="{E3AFF042-867F-42F2-8CBF-C5A53BCC1D18}" type="presOf" srcId="{B773B5F3-A88E-4ED9-BB03-C758F9E99DBC}" destId="{4317BCE6-4D24-4FF3-99D1-28E5294C4C26}" srcOrd="0" destOrd="2" presId="urn:microsoft.com/office/officeart/2005/8/layout/vList4"/>
    <dgm:cxn modelId="{F5FBCCCC-77D1-483E-A1B9-E74C7887A3E0}" type="presOf" srcId="{5F28E8D0-2AB3-4A7A-8A7E-B15E257049CE}" destId="{C755956A-23B8-484D-93AB-89B0526F60BD}" srcOrd="1" destOrd="1" presId="urn:microsoft.com/office/officeart/2005/8/layout/vList4"/>
    <dgm:cxn modelId="{2D3F3C69-F585-44BE-99E9-039775BD4709}" type="presOf" srcId="{069599CE-2CCA-45B9-BD56-293521759331}" destId="{823110EE-E757-4A0B-93DA-0EC14DF6C059}" srcOrd="1" destOrd="1" presId="urn:microsoft.com/office/officeart/2005/8/layout/vList4"/>
    <dgm:cxn modelId="{38538C57-AD62-4634-809D-4976E04DA2DF}" srcId="{6C1FDCD5-B144-456A-8C49-8F949468C6E1}" destId="{DFE0BB5E-6243-4305-A2AB-33EAA3AB7AB3}" srcOrd="0" destOrd="0" parTransId="{87DC193D-676F-4E4F-A5C7-A745A285BD0F}" sibTransId="{95F838CD-4407-482F-983A-51C5033E4272}"/>
    <dgm:cxn modelId="{581B406A-66B8-4F7E-86D1-2F6C2D53AEA1}" srcId="{6C1FDCD5-B144-456A-8C49-8F949468C6E1}" destId="{FDD47F4A-6A3E-4D6D-9BD7-36849AEAE4A2}" srcOrd="1" destOrd="0" parTransId="{F5121B75-1425-44C5-8A68-3AA355F18941}" sibTransId="{6600B65E-AFDC-4FE4-806F-249D2D2305C3}"/>
    <dgm:cxn modelId="{09B82CB3-9A5C-4BE8-AC5A-C81A3007D977}" srcId="{AABABF93-4752-49EA-83F1-5480A9175DA5}" destId="{B773B5F3-A88E-4ED9-BB03-C758F9E99DBC}" srcOrd="1" destOrd="0" parTransId="{BD2AC64F-897E-4C8F-BCA3-4C8DB03FFE4E}" sibTransId="{86BAF2AB-D210-463C-9BE3-5E6920716BEE}"/>
    <dgm:cxn modelId="{6CCB667F-D71B-456B-8EE2-35351F5928F0}" type="presOf" srcId="{6C1FDCD5-B144-456A-8C49-8F949468C6E1}" destId="{DA6B48E9-BC2F-4797-B2B8-0A35EDB9D1A7}" srcOrd="1" destOrd="0" presId="urn:microsoft.com/office/officeart/2005/8/layout/vList4"/>
    <dgm:cxn modelId="{3D8C7D43-32EA-4A18-8916-B3F3EF3D646C}" type="presOf" srcId="{FDD47F4A-6A3E-4D6D-9BD7-36849AEAE4A2}" destId="{05859F48-C442-4092-B1E2-9B1D6F9569B1}" srcOrd="0" destOrd="2" presId="urn:microsoft.com/office/officeart/2005/8/layout/vList4"/>
    <dgm:cxn modelId="{45A1D702-D3F6-4B83-9A33-5D8C7BD55DE5}" srcId="{D269030A-A775-49AA-8B87-60C4C00FA711}" destId="{5D1A1CBA-8873-4E63-96A8-8AFE33C0B080}" srcOrd="2" destOrd="0" parTransId="{D8195E76-A7F2-4BEE-8D6B-74046A57C14C}" sibTransId="{6CA7897C-02ED-46A6-9DCD-A742B8927BDC}"/>
    <dgm:cxn modelId="{7E17094C-F594-4A71-BDE9-26D4D42F4C1B}" srcId="{6C1FDCD5-B144-456A-8C49-8F949468C6E1}" destId="{C98B5B43-034B-414E-9BC6-871F9C509712}" srcOrd="2" destOrd="0" parTransId="{9F4AF7E0-ACEA-40CF-8EB5-EDA7B3BF302E}" sibTransId="{2619D5C8-EEB6-4BA7-8B44-4D9329B1719D}"/>
    <dgm:cxn modelId="{5BB89007-0ED0-4F79-BC7E-6F2C7E4713C0}" type="presOf" srcId="{C98B5B43-034B-414E-9BC6-871F9C509712}" destId="{DA6B48E9-BC2F-4797-B2B8-0A35EDB9D1A7}" srcOrd="1" destOrd="3" presId="urn:microsoft.com/office/officeart/2005/8/layout/vList4"/>
    <dgm:cxn modelId="{4E80265C-99D4-4FCA-A4A1-7FDC1E4376D8}" srcId="{D269030A-A775-49AA-8B87-60C4C00FA711}" destId="{AABABF93-4752-49EA-83F1-5480A9175DA5}" srcOrd="0" destOrd="0" parTransId="{A796C1A1-17B7-4FDD-A348-351F24F446B9}" sibTransId="{D2938379-1AE7-4245-8F62-7959E67F0EE7}"/>
    <dgm:cxn modelId="{E15A0D02-803A-423E-88FC-68DAC3F031FD}" type="presOf" srcId="{6579E68E-E19C-4056-BA25-DA3254A96F4F}" destId="{57E7503D-1277-4BDE-AE6C-754B861FAD02}" srcOrd="0" destOrd="2" presId="urn:microsoft.com/office/officeart/2005/8/layout/vList4"/>
    <dgm:cxn modelId="{16F0659F-D324-43C1-804B-EDA1E4C4EC7F}" type="presOf" srcId="{6579E68E-E19C-4056-BA25-DA3254A96F4F}" destId="{C755956A-23B8-484D-93AB-89B0526F60BD}" srcOrd="1" destOrd="2" presId="urn:microsoft.com/office/officeart/2005/8/layout/vList4"/>
    <dgm:cxn modelId="{E82CCEA9-AB62-48C2-84F3-BE093B3F34AF}" type="presOf" srcId="{D269030A-A775-49AA-8B87-60C4C00FA711}" destId="{C2FAEDE5-6251-4E8B-A99E-A121376262D0}" srcOrd="0" destOrd="0" presId="urn:microsoft.com/office/officeart/2005/8/layout/vList4"/>
    <dgm:cxn modelId="{6C44414C-92A0-4A97-AD76-662C34A9722F}" srcId="{AABABF93-4752-49EA-83F1-5480A9175DA5}" destId="{069599CE-2CCA-45B9-BD56-293521759331}" srcOrd="0" destOrd="0" parTransId="{783FA435-FF8C-480A-9278-9F7532A3E5C4}" sibTransId="{ED0425DB-8953-4210-ABB7-039EB1383A6F}"/>
    <dgm:cxn modelId="{3CE57662-5DD6-4208-835E-4739214EFA6B}" type="presOf" srcId="{AABABF93-4752-49EA-83F1-5480A9175DA5}" destId="{823110EE-E757-4A0B-93DA-0EC14DF6C059}" srcOrd="1" destOrd="0" presId="urn:microsoft.com/office/officeart/2005/8/layout/vList4"/>
    <dgm:cxn modelId="{C489F74C-1249-48E8-B3E7-99D487F6038B}" type="presOf" srcId="{FDD47F4A-6A3E-4D6D-9BD7-36849AEAE4A2}" destId="{DA6B48E9-BC2F-4797-B2B8-0A35EDB9D1A7}" srcOrd="1" destOrd="2" presId="urn:microsoft.com/office/officeart/2005/8/layout/vList4"/>
    <dgm:cxn modelId="{B5285B44-1065-4C3A-B5B7-4722B1FE4B52}" srcId="{5D1A1CBA-8873-4E63-96A8-8AFE33C0B080}" destId="{5F28E8D0-2AB3-4A7A-8A7E-B15E257049CE}" srcOrd="0" destOrd="0" parTransId="{E86CE846-EF83-404E-A9B7-018AFF169BA8}" sibTransId="{6B66A4D9-0545-49C6-B3CD-3CCF0AE02815}"/>
    <dgm:cxn modelId="{BF481893-F039-4957-8C29-B0AA72DDC74C}" srcId="{5D1A1CBA-8873-4E63-96A8-8AFE33C0B080}" destId="{6579E68E-E19C-4056-BA25-DA3254A96F4F}" srcOrd="1" destOrd="0" parTransId="{849A17EB-395B-4C37-9240-47C93C197327}" sibTransId="{08BBB63A-0708-4F40-B057-7651803CB5F2}"/>
    <dgm:cxn modelId="{F0BA3767-F49D-4504-AE42-345A2C89F282}" type="presOf" srcId="{C98B5B43-034B-414E-9BC6-871F9C509712}" destId="{05859F48-C442-4092-B1E2-9B1D6F9569B1}" srcOrd="0" destOrd="3" presId="urn:microsoft.com/office/officeart/2005/8/layout/vList4"/>
    <dgm:cxn modelId="{5CA71F32-9615-4FCC-A2F8-5752AFE800BE}" type="presOf" srcId="{AABABF93-4752-49EA-83F1-5480A9175DA5}" destId="{4317BCE6-4D24-4FF3-99D1-28E5294C4C26}" srcOrd="0" destOrd="0" presId="urn:microsoft.com/office/officeart/2005/8/layout/vList4"/>
    <dgm:cxn modelId="{E4446C56-43F5-411E-B801-4F4A4492994E}" type="presOf" srcId="{B773B5F3-A88E-4ED9-BB03-C758F9E99DBC}" destId="{823110EE-E757-4A0B-93DA-0EC14DF6C059}" srcOrd="1" destOrd="2" presId="urn:microsoft.com/office/officeart/2005/8/layout/vList4"/>
    <dgm:cxn modelId="{B1C11799-2CE2-4356-B237-300BC90E0004}" type="presOf" srcId="{5D1A1CBA-8873-4E63-96A8-8AFE33C0B080}" destId="{57E7503D-1277-4BDE-AE6C-754B861FAD02}" srcOrd="0" destOrd="0" presId="urn:microsoft.com/office/officeart/2005/8/layout/vList4"/>
    <dgm:cxn modelId="{B50AF50C-8593-4F7E-B207-7CE42562D5C9}" type="presOf" srcId="{5F28E8D0-2AB3-4A7A-8A7E-B15E257049CE}" destId="{57E7503D-1277-4BDE-AE6C-754B861FAD02}" srcOrd="0" destOrd="1" presId="urn:microsoft.com/office/officeart/2005/8/layout/vList4"/>
    <dgm:cxn modelId="{63EDBA5E-3A96-42D0-B036-FDAB7C9362D8}" srcId="{D269030A-A775-49AA-8B87-60C4C00FA711}" destId="{6C1FDCD5-B144-456A-8C49-8F949468C6E1}" srcOrd="1" destOrd="0" parTransId="{35763B58-349A-4AB6-90A8-FABF23138B85}" sibTransId="{4F8F6BD3-50A9-4898-9EAC-999BD183E3C2}"/>
    <dgm:cxn modelId="{7039ACCB-02AA-48D3-B2BA-5CF6096F1CF9}" type="presOf" srcId="{6C1FDCD5-B144-456A-8C49-8F949468C6E1}" destId="{05859F48-C442-4092-B1E2-9B1D6F9569B1}" srcOrd="0" destOrd="0" presId="urn:microsoft.com/office/officeart/2005/8/layout/vList4"/>
    <dgm:cxn modelId="{6703E928-60F8-491C-8C08-2CC41C2BF75C}" type="presOf" srcId="{DFE0BB5E-6243-4305-A2AB-33EAA3AB7AB3}" destId="{05859F48-C442-4092-B1E2-9B1D6F9569B1}" srcOrd="0" destOrd="1" presId="urn:microsoft.com/office/officeart/2005/8/layout/vList4"/>
    <dgm:cxn modelId="{274BA6F1-3EE1-4892-866C-D0EE3EEB5DE4}" type="presOf" srcId="{5D1A1CBA-8873-4E63-96A8-8AFE33C0B080}" destId="{C755956A-23B8-484D-93AB-89B0526F60BD}" srcOrd="1" destOrd="0" presId="urn:microsoft.com/office/officeart/2005/8/layout/vList4"/>
    <dgm:cxn modelId="{2A4FCC11-D34F-45E1-95A6-57ABD41CDE8F}" type="presParOf" srcId="{C2FAEDE5-6251-4E8B-A99E-A121376262D0}" destId="{ACC06E45-121E-46E3-9C43-65C8349531BA}" srcOrd="0" destOrd="0" presId="urn:microsoft.com/office/officeart/2005/8/layout/vList4"/>
    <dgm:cxn modelId="{1556D856-74AC-43B9-80C1-75B7CCABF508}" type="presParOf" srcId="{ACC06E45-121E-46E3-9C43-65C8349531BA}" destId="{4317BCE6-4D24-4FF3-99D1-28E5294C4C26}" srcOrd="0" destOrd="0" presId="urn:microsoft.com/office/officeart/2005/8/layout/vList4"/>
    <dgm:cxn modelId="{EAC8015E-25B1-482C-AAFD-19B822476D3F}" type="presParOf" srcId="{ACC06E45-121E-46E3-9C43-65C8349531BA}" destId="{EEF8793D-6D4C-4E55-8671-90E6B7AC18D2}" srcOrd="1" destOrd="0" presId="urn:microsoft.com/office/officeart/2005/8/layout/vList4"/>
    <dgm:cxn modelId="{78F0A95A-C160-4E9A-867C-8C1059F495CF}" type="presParOf" srcId="{ACC06E45-121E-46E3-9C43-65C8349531BA}" destId="{823110EE-E757-4A0B-93DA-0EC14DF6C059}" srcOrd="2" destOrd="0" presId="urn:microsoft.com/office/officeart/2005/8/layout/vList4"/>
    <dgm:cxn modelId="{DF7DDDB4-64B5-447F-8EF8-195D854FA525}" type="presParOf" srcId="{C2FAEDE5-6251-4E8B-A99E-A121376262D0}" destId="{44665D55-D0BA-40C4-AA3E-B4B9DF3DE1CE}" srcOrd="1" destOrd="0" presId="urn:microsoft.com/office/officeart/2005/8/layout/vList4"/>
    <dgm:cxn modelId="{0A8B135C-B56B-4DFC-9059-264E10A81D90}" type="presParOf" srcId="{C2FAEDE5-6251-4E8B-A99E-A121376262D0}" destId="{35282095-67A5-479C-B633-0726AD97CC43}" srcOrd="2" destOrd="0" presId="urn:microsoft.com/office/officeart/2005/8/layout/vList4"/>
    <dgm:cxn modelId="{3FD689A6-E275-4DEC-B8AF-D9C70BE3DD80}" type="presParOf" srcId="{35282095-67A5-479C-B633-0726AD97CC43}" destId="{05859F48-C442-4092-B1E2-9B1D6F9569B1}" srcOrd="0" destOrd="0" presId="urn:microsoft.com/office/officeart/2005/8/layout/vList4"/>
    <dgm:cxn modelId="{809AC498-57FB-4300-8259-B1AB3435B44A}" type="presParOf" srcId="{35282095-67A5-479C-B633-0726AD97CC43}" destId="{E8218B51-3F1D-428E-95C6-C7BCEB07FFB2}" srcOrd="1" destOrd="0" presId="urn:microsoft.com/office/officeart/2005/8/layout/vList4"/>
    <dgm:cxn modelId="{EB2C5DFD-16C3-4041-AA27-8DF7DB79C1E2}" type="presParOf" srcId="{35282095-67A5-479C-B633-0726AD97CC43}" destId="{DA6B48E9-BC2F-4797-B2B8-0A35EDB9D1A7}" srcOrd="2" destOrd="0" presId="urn:microsoft.com/office/officeart/2005/8/layout/vList4"/>
    <dgm:cxn modelId="{A84E5B4B-1C3F-4375-A64F-D957FE6C6698}" type="presParOf" srcId="{C2FAEDE5-6251-4E8B-A99E-A121376262D0}" destId="{9D720DDE-BD38-4C5D-BC9A-2E05987F758A}" srcOrd="3" destOrd="0" presId="urn:microsoft.com/office/officeart/2005/8/layout/vList4"/>
    <dgm:cxn modelId="{56D7386D-657B-4ADC-9FFB-BDC6586E4F7A}" type="presParOf" srcId="{C2FAEDE5-6251-4E8B-A99E-A121376262D0}" destId="{AB97AE77-1E5A-4155-937C-1B3850FCAB2A}" srcOrd="4" destOrd="0" presId="urn:microsoft.com/office/officeart/2005/8/layout/vList4"/>
    <dgm:cxn modelId="{FC5A6401-7566-4DA7-9BA8-E8063E2C59F8}" type="presParOf" srcId="{AB97AE77-1E5A-4155-937C-1B3850FCAB2A}" destId="{57E7503D-1277-4BDE-AE6C-754B861FAD02}" srcOrd="0" destOrd="0" presId="urn:microsoft.com/office/officeart/2005/8/layout/vList4"/>
    <dgm:cxn modelId="{090036ED-25CC-4A2C-9F59-59541943E033}" type="presParOf" srcId="{AB97AE77-1E5A-4155-937C-1B3850FCAB2A}" destId="{45B59797-5FC2-4641-90C2-031FFBD8EDCB}" srcOrd="1" destOrd="0" presId="urn:microsoft.com/office/officeart/2005/8/layout/vList4"/>
    <dgm:cxn modelId="{8ED086AC-9206-4E33-BDDF-695B6AE5FA20}" type="presParOf" srcId="{AB97AE77-1E5A-4155-937C-1B3850FCAB2A}" destId="{C755956A-23B8-484D-93AB-89B0526F60BD}" srcOrd="2" destOrd="0" presId="urn:microsoft.com/office/officeart/2005/8/layout/vList4"/>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U početku vegetacije</a:t>
          </a:r>
          <a:endParaRPr lang="en-US" sz="2200" kern="1200" noProof="0" dirty="0" smtClean="0"/>
        </a:p>
        <a:p>
          <a:pPr marL="171450" lvl="1" indent="-171450" algn="l" defTabSz="755650">
            <a:lnSpc>
              <a:spcPct val="90000"/>
            </a:lnSpc>
            <a:spcBef>
              <a:spcPct val="0"/>
            </a:spcBef>
            <a:spcAft>
              <a:spcPct val="15000"/>
            </a:spcAft>
            <a:buChar char="••"/>
          </a:pPr>
          <a:r>
            <a:rPr lang="hr-HR" sz="1700" kern="1200" noProof="0" dirty="0" smtClean="0"/>
            <a:t>Kasno otvaranje pupova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Izostanak otvaranja pupova</a:t>
          </a:r>
          <a:endParaRPr lang="en-US" sz="1700" kern="1200" noProof="0" dirty="0"/>
        </a:p>
      </dsp:txBody>
      <dsp:txXfrm>
        <a:off x="1512718" y="0"/>
        <a:ext cx="5303361" cy="1495025"/>
      </dsp:txXfrm>
    </dsp:sp>
    <dsp:sp modelId="{EEF8793D-6D4C-4E55-8671-90E6B7AC18D2}">
      <dsp:nvSpPr>
        <dsp:cNvPr id="0" name=""/>
        <dsp:cNvSpPr/>
      </dsp:nvSpPr>
      <dsp:spPr>
        <a:xfrm>
          <a:off x="149502" y="149502"/>
          <a:ext cx="1363215" cy="11960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644527"/>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Na proljeće</a:t>
          </a:r>
          <a:endParaRPr lang="en-US" sz="2200" kern="1200" noProof="0" dirty="0"/>
        </a:p>
        <a:p>
          <a:pPr marL="171450" lvl="1" indent="-171450" algn="l" defTabSz="755650">
            <a:lnSpc>
              <a:spcPct val="90000"/>
            </a:lnSpc>
            <a:spcBef>
              <a:spcPct val="0"/>
            </a:spcBef>
            <a:spcAft>
              <a:spcPct val="15000"/>
            </a:spcAft>
            <a:buChar char="••"/>
          </a:pPr>
          <a:r>
            <a:rPr lang="hr-HR" sz="1700" kern="1200" noProof="0" dirty="0" smtClean="0"/>
            <a:t>Smanjen porast mladica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Promjena boje lista i savijanje ruba lista kod nekih sorata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Prerano opadanje listova</a:t>
          </a:r>
          <a:endParaRPr lang="en-US" sz="1700" kern="1200" noProof="0" dirty="0"/>
        </a:p>
      </dsp:txBody>
      <dsp:txXfrm>
        <a:off x="1512718" y="1644527"/>
        <a:ext cx="5303361" cy="1495025"/>
      </dsp:txXfrm>
    </dsp:sp>
    <dsp:sp modelId="{E8218B51-3F1D-428E-95C6-C7BCEB07FFB2}">
      <dsp:nvSpPr>
        <dsp:cNvPr id="0" name=""/>
        <dsp:cNvSpPr/>
      </dsp:nvSpPr>
      <dsp:spPr>
        <a:xfrm>
          <a:off x="149502" y="1794030"/>
          <a:ext cx="1363215" cy="11960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3289055"/>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Ljeti</a:t>
          </a:r>
          <a:endParaRPr lang="en-US" sz="2200" kern="1200" noProof="0" dirty="0" smtClean="0"/>
        </a:p>
        <a:p>
          <a:pPr marL="171450" lvl="1" indent="-171450" algn="l" defTabSz="755650">
            <a:lnSpc>
              <a:spcPct val="90000"/>
            </a:lnSpc>
            <a:spcBef>
              <a:spcPct val="0"/>
            </a:spcBef>
            <a:spcAft>
              <a:spcPct val="15000"/>
            </a:spcAft>
            <a:buChar char="••"/>
          </a:pPr>
          <a:r>
            <a:rPr lang="hr-HR" sz="1700" kern="1200" noProof="0" dirty="0" smtClean="0"/>
            <a:t>Izostanak </a:t>
          </a:r>
          <a:r>
            <a:rPr lang="hr-HR" sz="1700" kern="1200" noProof="0" dirty="0" err="1" smtClean="0"/>
            <a:t>odrvenjavanja</a:t>
          </a:r>
          <a:r>
            <a:rPr lang="hr-HR" sz="1700" kern="1200" noProof="0" dirty="0" smtClean="0"/>
            <a:t> mladica (ostaju zeljaste)</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Sušenje (odumiranje) cvatova i grozdova</a:t>
          </a:r>
          <a:endParaRPr lang="en-US" sz="1700" kern="1200" noProof="0" dirty="0"/>
        </a:p>
      </dsp:txBody>
      <dsp:txXfrm>
        <a:off x="1512718" y="3289055"/>
        <a:ext cx="5303361" cy="1495025"/>
      </dsp:txXfrm>
    </dsp:sp>
    <dsp:sp modelId="{45B59797-5FC2-4641-90C2-031FFBD8EDCB}">
      <dsp:nvSpPr>
        <dsp:cNvPr id="0" name=""/>
        <dsp:cNvSpPr/>
      </dsp:nvSpPr>
      <dsp:spPr>
        <a:xfrm>
          <a:off x="149502" y="3438557"/>
          <a:ext cx="1363215" cy="119602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t>06/10/2017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t>‹#›</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feeds on grapevine leaves. It is generally admitted that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mostly feeding in the phloem vessels, but it can probe sap either in the phloem or in the xylem. Nymph prefer to feed on small veins of the leaf blade and adults feed more on the larger veins or petioles. From the first </a:t>
            </a:r>
            <a:r>
              <a:rPr lang="en-GB" sz="1200" kern="1200" dirty="0" err="1" smtClean="0">
                <a:solidFill>
                  <a:schemeClr val="tx1"/>
                </a:solidFill>
                <a:effectLst/>
                <a:latin typeface="+mn-lt"/>
                <a:ea typeface="+mn-ea"/>
                <a:cs typeface="+mn-cs"/>
              </a:rPr>
              <a:t>nymphal</a:t>
            </a:r>
            <a:r>
              <a:rPr lang="en-GB" sz="1200" kern="1200" dirty="0" smtClean="0">
                <a:solidFill>
                  <a:schemeClr val="tx1"/>
                </a:solidFill>
                <a:effectLst/>
                <a:latin typeface="+mn-lt"/>
                <a:ea typeface="+mn-ea"/>
                <a:cs typeface="+mn-cs"/>
              </a:rPr>
              <a:t> instar,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can acquire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when feeding on infected plants, and then remain infected for the rest of its life. An incubation delay of one month is required for the vector to become infectious. During this period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circulates and multiplies in the leafhopper to reach the salivary glands where multiplication rate is even higher. Once the concentration of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 the salivary glands is sufficient, the infectious agent may be transmitted to a healthy plant for every intake.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10</a:t>
            </a:fld>
            <a:endParaRPr lang="fr-FR"/>
          </a:p>
        </p:txBody>
      </p:sp>
    </p:spTree>
    <p:extLst>
      <p:ext uri="{BB962C8B-B14F-4D97-AF65-F5344CB8AC3E}">
        <p14:creationId xmlns:p14="http://schemas.microsoft.com/office/powerpoint/2010/main" val="1686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In Europe,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strongly associated to </a:t>
            </a:r>
            <a:r>
              <a:rPr lang="en-GB" sz="1200" i="1" kern="1200" dirty="0" err="1" smtClean="0">
                <a:solidFill>
                  <a:schemeClr val="tx1"/>
                </a:solidFill>
                <a:effectLst/>
                <a:latin typeface="+mn-lt"/>
                <a:ea typeface="+mn-ea"/>
                <a:cs typeface="+mn-cs"/>
              </a:rPr>
              <a:t>Vitis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vinifera</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but can be occasionally found on other plants as </a:t>
            </a:r>
            <a:r>
              <a:rPr lang="en-GB" sz="1200" i="1" kern="1200" dirty="0" smtClean="0">
                <a:solidFill>
                  <a:schemeClr val="tx1"/>
                </a:solidFill>
                <a:effectLst/>
                <a:latin typeface="+mn-lt"/>
                <a:ea typeface="+mn-ea"/>
                <a:cs typeface="+mn-cs"/>
              </a:rPr>
              <a:t>Salix </a:t>
            </a:r>
            <a:r>
              <a:rPr lang="en-GB" sz="1200" i="1" kern="1200" dirty="0" err="1" smtClean="0">
                <a:solidFill>
                  <a:schemeClr val="tx1"/>
                </a:solidFill>
                <a:effectLst/>
                <a:latin typeface="+mn-lt"/>
                <a:ea typeface="+mn-ea"/>
                <a:cs typeface="+mn-cs"/>
              </a:rPr>
              <a:t>viminalis</a:t>
            </a:r>
            <a:r>
              <a:rPr lang="en-GB" sz="1200" kern="1200" dirty="0" smtClean="0">
                <a:solidFill>
                  <a:schemeClr val="tx1"/>
                </a:solidFill>
                <a:effectLst/>
                <a:latin typeface="+mn-lt"/>
                <a:ea typeface="+mn-ea"/>
                <a:cs typeface="+mn-cs"/>
              </a:rPr>
              <a:t> and </a:t>
            </a:r>
            <a:r>
              <a:rPr lang="en-GB" sz="1200" i="1" kern="1200" dirty="0" err="1" smtClean="0">
                <a:solidFill>
                  <a:schemeClr val="tx1"/>
                </a:solidFill>
                <a:effectLst/>
                <a:latin typeface="+mn-lt"/>
                <a:ea typeface="+mn-ea"/>
                <a:cs typeface="+mn-cs"/>
              </a:rPr>
              <a:t>Prunus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persica</a:t>
            </a:r>
            <a:r>
              <a:rPr lang="en-GB" sz="1200" kern="1200" dirty="0" smtClean="0">
                <a:solidFill>
                  <a:schemeClr val="tx1"/>
                </a:solidFill>
                <a:effectLst/>
                <a:latin typeface="+mn-lt"/>
                <a:ea typeface="+mn-ea"/>
                <a:cs typeface="+mn-cs"/>
              </a:rPr>
              <a:t>. The insect accomplish its entire life cycle on grapevine but can occasionally feed on other plants.</a:t>
            </a:r>
            <a:r>
              <a:rPr lang="en-GB" sz="1200" i="1" kern="1200" dirty="0" smtClean="0">
                <a:solidFill>
                  <a:schemeClr val="tx1"/>
                </a:solidFill>
                <a:effectLst/>
                <a:latin typeface="+mn-lt"/>
                <a:ea typeface="+mn-ea"/>
                <a:cs typeface="+mn-cs"/>
              </a:rPr>
              <a:t> 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could have varietal preferences: in </a:t>
            </a:r>
            <a:r>
              <a:rPr lang="en-GB" sz="1200" kern="1200" dirty="0" err="1" smtClean="0">
                <a:solidFill>
                  <a:schemeClr val="tx1"/>
                </a:solidFill>
                <a:effectLst/>
                <a:latin typeface="+mn-lt"/>
                <a:ea typeface="+mn-ea"/>
                <a:cs typeface="+mn-cs"/>
              </a:rPr>
              <a:t>multivarietal</a:t>
            </a:r>
            <a:r>
              <a:rPr lang="en-GB" sz="1200" kern="1200" dirty="0" smtClean="0">
                <a:solidFill>
                  <a:schemeClr val="tx1"/>
                </a:solidFill>
                <a:effectLst/>
                <a:latin typeface="+mn-lt"/>
                <a:ea typeface="+mn-ea"/>
                <a:cs typeface="+mn-cs"/>
              </a:rPr>
              <a:t> vineyard different population level were observed on each variety.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associated to grapevine but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can be found in other species as </a:t>
            </a:r>
            <a:r>
              <a:rPr lang="en-GB" sz="1200" kern="1200" dirty="0" err="1" smtClean="0">
                <a:solidFill>
                  <a:schemeClr val="tx1"/>
                </a:solidFill>
                <a:effectLst/>
                <a:latin typeface="+mn-lt"/>
                <a:ea typeface="+mn-ea"/>
                <a:cs typeface="+mn-cs"/>
              </a:rPr>
              <a:t>Alnus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glutinosa</a:t>
            </a:r>
            <a:r>
              <a:rPr lang="en-GB" sz="1200" kern="1200" dirty="0" smtClean="0">
                <a:solidFill>
                  <a:schemeClr val="tx1"/>
                </a:solidFill>
                <a:effectLst/>
                <a:latin typeface="+mn-lt"/>
                <a:ea typeface="+mn-ea"/>
                <a:cs typeface="+mn-cs"/>
              </a:rPr>
              <a:t>, Clematis </a:t>
            </a:r>
            <a:r>
              <a:rPr lang="en-GB" sz="1200" kern="1200" dirty="0" err="1" smtClean="0">
                <a:solidFill>
                  <a:schemeClr val="tx1"/>
                </a:solidFill>
                <a:effectLst/>
                <a:latin typeface="+mn-lt"/>
                <a:ea typeface="+mn-ea"/>
                <a:cs typeface="+mn-cs"/>
              </a:rPr>
              <a:t>vitalba</a:t>
            </a:r>
            <a:r>
              <a:rPr lang="en-GB" sz="1200" kern="1200" dirty="0" smtClean="0">
                <a:solidFill>
                  <a:schemeClr val="tx1"/>
                </a:solidFill>
                <a:effectLst/>
                <a:latin typeface="+mn-lt"/>
                <a:ea typeface="+mn-ea"/>
                <a:cs typeface="+mn-cs"/>
              </a:rPr>
              <a:t>, Ailanthus </a:t>
            </a:r>
            <a:r>
              <a:rPr lang="en-GB" sz="1200" kern="1200" dirty="0" err="1" smtClean="0">
                <a:solidFill>
                  <a:schemeClr val="tx1"/>
                </a:solidFill>
                <a:effectLst/>
                <a:latin typeface="+mn-lt"/>
                <a:ea typeface="+mn-ea"/>
                <a:cs typeface="+mn-cs"/>
              </a:rPr>
              <a:t>altissima</a:t>
            </a:r>
            <a:r>
              <a:rPr lang="en-GB" sz="1200" kern="1200" dirty="0" smtClean="0">
                <a:solidFill>
                  <a:schemeClr val="tx1"/>
                </a:solidFill>
                <a:effectLst/>
                <a:latin typeface="+mn-lt"/>
                <a:ea typeface="+mn-ea"/>
                <a:cs typeface="+mn-cs"/>
              </a:rPr>
              <a:t>...  Other vector species, as the </a:t>
            </a:r>
            <a:r>
              <a:rPr lang="en-GB" sz="1200" kern="1200" dirty="0" err="1" smtClean="0">
                <a:solidFill>
                  <a:schemeClr val="tx1"/>
                </a:solidFill>
                <a:effectLst/>
                <a:latin typeface="+mn-lt"/>
                <a:ea typeface="+mn-ea"/>
                <a:cs typeface="+mn-cs"/>
              </a:rPr>
              <a:t>planthopper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Dictyophara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europaea</a:t>
            </a:r>
            <a:r>
              <a:rPr lang="en-GB" sz="1200" kern="1200" dirty="0" smtClean="0">
                <a:solidFill>
                  <a:schemeClr val="tx1"/>
                </a:solidFill>
                <a:effectLst/>
                <a:latin typeface="+mn-lt"/>
                <a:ea typeface="+mn-ea"/>
                <a:cs typeface="+mn-cs"/>
              </a:rPr>
              <a:t> and the leafhopper </a:t>
            </a:r>
            <a:r>
              <a:rPr lang="en-GB" sz="1200" kern="1200" dirty="0" err="1" smtClean="0">
                <a:solidFill>
                  <a:schemeClr val="tx1"/>
                </a:solidFill>
                <a:effectLst/>
                <a:latin typeface="+mn-lt"/>
                <a:ea typeface="+mn-ea"/>
                <a:cs typeface="+mn-cs"/>
              </a:rPr>
              <a:t>Oncopsis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alni</a:t>
            </a:r>
            <a:r>
              <a:rPr lang="en-GB" sz="1200" kern="1200" dirty="0" smtClean="0">
                <a:solidFill>
                  <a:schemeClr val="tx1"/>
                </a:solidFill>
                <a:effectLst/>
                <a:latin typeface="+mn-lt"/>
                <a:ea typeface="+mn-ea"/>
                <a:cs typeface="+mn-cs"/>
              </a:rPr>
              <a:t>, can transmit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from these species to grapevine. But this phenomenon seems very occasional, then transmission probability is low as these vectors are very rare feeders on grapevine unlike S. </a:t>
            </a:r>
            <a:r>
              <a:rPr lang="en-GB" sz="1200" kern="1200" dirty="0" err="1" smtClean="0">
                <a:solidFill>
                  <a:schemeClr val="tx1"/>
                </a:solidFill>
                <a:effectLst/>
                <a:latin typeface="+mn-lt"/>
                <a:ea typeface="+mn-ea"/>
                <a:cs typeface="+mn-cs"/>
              </a:rPr>
              <a:t>titanus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a vine plant is infected,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colonizes all the parts of the plant via the phloem and constitutes therefore a source of infection. By feeding on grapevine and moving from grapevine to grapevine,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spread the disease. Therefore, the infection rate in year N is strongly correlated to vector populations in year N-1. Without insecticide treatment,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populations in vineyard can reach a magnitude range of thousands of individuals per hectare leading to a fast spread of the disease, with an increasing number of infected vines up to 10-fold every year!</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11</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hard to detect and to recognize, because nymphs are small and mobiles.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Furthermore, the leafhopper can be confused with other leafhoppers or insects living on grapevine.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Early stages of </a:t>
            </a: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are first white colour to translucent, and then stain with ageing. Nymphs are identifiable thanks to two symmetrical black points in dorsolateral position near abdomen posterior end.  Nymphs, when disturbed, show a typical behaviour:  they tend to jump away. This behaviour can be used to discriminate </a:t>
            </a: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from  other leafhopper juvenile forms that should be present at the same time on the grapevine leaves, such as </a:t>
            </a:r>
            <a:r>
              <a:rPr lang="en-GB" sz="1200" i="1" kern="1200" dirty="0" err="1" smtClean="0">
                <a:solidFill>
                  <a:schemeClr val="tx1"/>
                </a:solidFill>
                <a:effectLst/>
                <a:latin typeface="+mn-lt"/>
                <a:ea typeface="+mn-ea"/>
                <a:cs typeface="+mn-cs"/>
              </a:rPr>
              <a:t>Empoasca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(when disturbed moves laterally on the leaf surface) and </a:t>
            </a:r>
            <a:r>
              <a:rPr lang="en-GB" sz="1200" i="1" kern="1200" dirty="0" err="1" smtClean="0">
                <a:solidFill>
                  <a:schemeClr val="tx1"/>
                </a:solidFill>
                <a:effectLst/>
                <a:latin typeface="+mn-lt"/>
                <a:ea typeface="+mn-ea"/>
                <a:cs typeface="+mn-cs"/>
              </a:rPr>
              <a:t>Zygina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rhamni</a:t>
            </a:r>
            <a:r>
              <a:rPr lang="en-GB" sz="1200" kern="1200" dirty="0" smtClean="0">
                <a:solidFill>
                  <a:schemeClr val="tx1"/>
                </a:solidFill>
                <a:effectLst/>
                <a:latin typeface="+mn-lt"/>
                <a:ea typeface="+mn-ea"/>
                <a:cs typeface="+mn-cs"/>
              </a:rPr>
              <a:t> (when disturbed show to move along a straight line on the leaf surface).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adult size range from 4,8 to 5,8 mm, has brown colour and stripes on the head.</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12</a:t>
            </a:fld>
            <a:endParaRPr lang="fr-FR"/>
          </a:p>
        </p:txBody>
      </p:sp>
    </p:spTree>
    <p:extLst>
      <p:ext uri="{BB962C8B-B14F-4D97-AF65-F5344CB8AC3E}">
        <p14:creationId xmlns:p14="http://schemas.microsoft.com/office/powerpoint/2010/main" val="29411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Monitoring the vector is helpful to detect any new presence of</a:t>
            </a:r>
            <a:r>
              <a:rPr lang="en-GB" sz="1200" i="1" kern="1200" dirty="0" smtClean="0">
                <a:solidFill>
                  <a:schemeClr val="tx1"/>
                </a:solidFill>
                <a:effectLst/>
                <a:latin typeface="+mn-lt"/>
                <a:ea typeface="+mn-ea"/>
                <a:cs typeface="+mn-cs"/>
              </a:rPr>
              <a:t> 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Monitoring can start on </a:t>
            </a:r>
            <a:r>
              <a:rPr lang="en-GB" sz="1200"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but requires trained technicians. To be precise enough, visual control should be performed on 100 to 200 leaves underside and on grapevine basal shoots and leaves avoiding moving excessively the vegetation because the leafhopper jump away. Finding </a:t>
            </a:r>
            <a:r>
              <a:rPr lang="en-GB" sz="1200" kern="1200" dirty="0" err="1" smtClean="0">
                <a:solidFill>
                  <a:schemeClr val="tx1"/>
                </a:solidFill>
                <a:effectLst/>
                <a:latin typeface="+mn-lt"/>
                <a:ea typeface="+mn-ea"/>
                <a:cs typeface="+mn-cs"/>
              </a:rPr>
              <a:t>Scaphoideus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does not mean that there is FD in the area but mean that there is a risk for future FD outbreak. The plot needs to be monitored during the season and insecticides treatments can be applied as preventive measure to prevent infection.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Monitoring of </a:t>
            </a:r>
            <a:r>
              <a:rPr lang="en-GB" sz="1200"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can be done more easily on adults by positioning sticky traps in the vineyard, inside plots and close to areas with wild vines.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Monitoring FD vector can help to prevent FD infection and in a case of infection to take necessary measure rapidly. In vine areas close to winegrowing regions with confirmed presence of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disease, monitoring vectors is highly significant.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13</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Wild vines and other species represent a reservoir for </a:t>
            </a:r>
            <a:r>
              <a:rPr lang="en-GB" sz="1200" kern="1200" dirty="0" err="1" smtClean="0">
                <a:solidFill>
                  <a:schemeClr val="tx1"/>
                </a:solidFill>
                <a:effectLst/>
                <a:latin typeface="+mn-lt"/>
                <a:ea typeface="+mn-ea"/>
                <a:cs typeface="+mn-cs"/>
              </a:rPr>
              <a:t>Scaphoideus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and for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has been reported on wild species as </a:t>
            </a:r>
            <a:r>
              <a:rPr lang="en-GB" sz="1200" i="1" kern="1200" dirty="0" smtClean="0">
                <a:solidFill>
                  <a:schemeClr val="tx1"/>
                </a:solidFill>
                <a:effectLst/>
                <a:latin typeface="+mn-lt"/>
                <a:ea typeface="+mn-ea"/>
                <a:cs typeface="+mn-cs"/>
              </a:rPr>
              <a:t>Clematis</a:t>
            </a:r>
            <a:r>
              <a:rPr lang="en-GB" sz="1200" kern="1200" dirty="0" smtClean="0">
                <a:solidFill>
                  <a:schemeClr val="tx1"/>
                </a:solidFill>
                <a:effectLst/>
                <a:latin typeface="+mn-lt"/>
                <a:ea typeface="+mn-ea"/>
                <a:cs typeface="+mn-cs"/>
              </a:rPr>
              <a:t> and </a:t>
            </a:r>
            <a:r>
              <a:rPr lang="en-GB" sz="1200" i="1" kern="1200" dirty="0" err="1" smtClean="0">
                <a:solidFill>
                  <a:schemeClr val="tx1"/>
                </a:solidFill>
                <a:effectLst/>
                <a:latin typeface="+mn-lt"/>
                <a:ea typeface="+mn-ea"/>
                <a:cs typeface="+mn-cs"/>
              </a:rPr>
              <a:t>Alnus</a:t>
            </a:r>
            <a:r>
              <a:rPr lang="en-GB" sz="1200" kern="1200" dirty="0" smtClean="0">
                <a:solidFill>
                  <a:schemeClr val="tx1"/>
                </a:solidFill>
                <a:effectLst/>
                <a:latin typeface="+mn-lt"/>
                <a:ea typeface="+mn-ea"/>
                <a:cs typeface="+mn-cs"/>
              </a:rPr>
              <a:t> and may be transmitted occasionally to grapevine.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so-called “wild compartment” thus presents a known risk of epidemic emergences. However, he could also supply services at the vineyard: reservoir of biodiversity, natural regulation of some pests by auxiliaries. Thus, it’s important to consider and estimate the relationships between epidemic risk and services of natural regulation which offer these semi-natural areas. So, beyond the perimeter of the vineyard itself, the extension of the monitoring and disease control in these wild compartments is not easy.</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14</a:t>
            </a:fld>
            <a:endParaRPr lang="fr-FR"/>
          </a:p>
        </p:txBody>
      </p:sp>
    </p:spTree>
    <p:extLst>
      <p:ext uri="{BB962C8B-B14F-4D97-AF65-F5344CB8AC3E}">
        <p14:creationId xmlns:p14="http://schemas.microsoft.com/office/powerpoint/2010/main" val="395885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objective of monitoring : to inventory the sanitary status of vineyards and agricultural fields and to monitor appearance and spread of new harmful organisms.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Control of visible symptoms on </a:t>
            </a:r>
            <a:r>
              <a:rPr lang="en-GB" sz="1200" i="1" kern="1200" dirty="0" err="1" smtClean="0">
                <a:solidFill>
                  <a:schemeClr val="tx1"/>
                </a:solidFill>
                <a:effectLst/>
                <a:latin typeface="+mn-lt"/>
                <a:ea typeface="+mn-ea"/>
                <a:cs typeface="+mn-cs"/>
              </a:rPr>
              <a:t>Vitis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vinifera</a:t>
            </a:r>
            <a:r>
              <a:rPr lang="en-GB" sz="1200" kern="1200" dirty="0" smtClean="0">
                <a:solidFill>
                  <a:schemeClr val="tx1"/>
                </a:solidFill>
                <a:effectLst/>
                <a:latin typeface="+mn-lt"/>
                <a:ea typeface="+mn-ea"/>
                <a:cs typeface="+mn-cs"/>
              </a:rPr>
              <a:t> cultivars has to be implemented at the vineyard scale, by winegrowers on their own vineyard or at larger scale for a regional vineyard with collective prospecting. It is important that all stakeholders of the vine and wine sector are involved in monitoring and are aware of damages caused by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Areas without FD need to be protected from infection and monitoring is a major key to prevent outbreaks.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Winegrowers need to be trained on symptoms recognition as well as specialized technicians who will monitor territory at a large scale. Where FD is known for present, a dedicated plan could organize the monitoring of the territory paying a specific attention to rootstocks as those can carry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without showing any symptom.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case of FD introduction in new areas, previously marked as uninfected, control and eradication measures must be applied in correspondence with European, national and regional laws. Indeed, as a result of the FD quarantine status, report of symptomatic plants potentially infected with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mandatory in every winegrowing region of Europe.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Collection and analysis of symptomatic grapevines samples can complete visual observations and is the only way to distinguish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from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to inform in case of symptoms detection?</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FD symptoms are detected in a vineyard area, local technicians should be asked to confirm the potential FD case before reporting to official authorities.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 to be sure?</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FD and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 are expressing similar symptoms on vine. In order to distinguish between those two diseases, and even from other possible confusing causes of the observed symptoms, an analysis has to be performed in accredited labs.</a:t>
            </a:r>
          </a:p>
          <a:p>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to inform in case of vector introduction?</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vector is detected in a vineyard area, an entomologist or specialized technician should be asked to confirm the leafhopper species before reporting to official authorities.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15</a:t>
            </a:fld>
            <a:endParaRPr lang="fr-FR"/>
          </a:p>
        </p:txBody>
      </p:sp>
    </p:spTree>
    <p:extLst>
      <p:ext uri="{BB962C8B-B14F-4D97-AF65-F5344CB8AC3E}">
        <p14:creationId xmlns:p14="http://schemas.microsoft.com/office/powerpoint/2010/main" val="172976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In areas free from FD nurseries can implement special activities to prevent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infection as hot water treatment and a conscientious monitoring of mother-vines.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Europe, according to the country or region, there are specific rules regarding nurseries as mandatory hot water treatment, and, in some cases, prohibition to manage nursery activity in FD outbreak regions.</a:t>
            </a:r>
          </a:p>
          <a:p>
            <a:endParaRPr lang="fr-FR" sz="1200" kern="1200" dirty="0" smtClean="0">
              <a:solidFill>
                <a:schemeClr val="tx1"/>
              </a:solidFill>
              <a:effectLst/>
              <a:latin typeface="+mn-lt"/>
              <a:ea typeface="+mn-ea"/>
              <a:cs typeface="+mn-cs"/>
            </a:endParaRPr>
          </a:p>
          <a:p>
            <a:pPr lvl="0" fontAlgn="base"/>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Management in nurseries </a:t>
            </a:r>
            <a:endParaRPr lang="fr-FR"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GB" sz="1200" kern="1200" dirty="0" smtClean="0">
                <a:solidFill>
                  <a:schemeClr val="tx1"/>
                </a:solidFill>
                <a:effectLst/>
                <a:latin typeface="+mn-lt"/>
                <a:ea typeface="+mn-ea"/>
                <a:cs typeface="+mn-cs"/>
              </a:rPr>
              <a:t>In nursery, monitoring should be focused in controlling symptoms development on the mother plants, both mother plants of rootstocks (healthy carriers) and scions by regular observations. Any symptomatic plants should be registered and uprooted. In case of detection, local competent authorities should be informed.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vector, </a:t>
            </a: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should be also monitored on mother-vines by preventive nymphs and adult monitoring. Furthermore, diagnosis tools of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detection should be implemented.</a:t>
            </a:r>
          </a:p>
          <a:p>
            <a:endParaRPr lang="fr-FR" sz="1200" kern="1200" dirty="0" smtClean="0">
              <a:solidFill>
                <a:schemeClr val="tx1"/>
              </a:solidFill>
              <a:effectLst/>
              <a:latin typeface="+mn-lt"/>
              <a:ea typeface="+mn-ea"/>
              <a:cs typeface="+mn-cs"/>
            </a:endParaRPr>
          </a:p>
          <a:p>
            <a:pPr lvl="0" fontAlgn="base"/>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Hot water treatment</a:t>
            </a:r>
            <a:endParaRPr lang="fr-FR"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GB" sz="1200" kern="1200" dirty="0" smtClean="0">
                <a:solidFill>
                  <a:schemeClr val="tx1"/>
                </a:solidFill>
                <a:effectLst/>
                <a:latin typeface="+mn-lt"/>
                <a:ea typeface="+mn-ea"/>
                <a:cs typeface="+mn-cs"/>
              </a:rPr>
              <a:t>Hot water treatment (HWT) allows the eradication of the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from propagation material and can be used to prevent infected material to enter the area. Hot water treatment need to be applied on scions or grafted </a:t>
            </a:r>
            <a:r>
              <a:rPr lang="en-GB" sz="1200" kern="1200" dirty="0" err="1" smtClean="0">
                <a:solidFill>
                  <a:schemeClr val="tx1"/>
                </a:solidFill>
                <a:effectLst/>
                <a:latin typeface="+mn-lt"/>
                <a:ea typeface="+mn-ea"/>
                <a:cs typeface="+mn-cs"/>
              </a:rPr>
              <a:t>rootlings</a:t>
            </a:r>
            <a:r>
              <a:rPr lang="en-GB" sz="1200" kern="1200" dirty="0" smtClean="0">
                <a:solidFill>
                  <a:schemeClr val="tx1"/>
                </a:solidFill>
                <a:effectLst/>
                <a:latin typeface="+mn-lt"/>
                <a:ea typeface="+mn-ea"/>
                <a:cs typeface="+mn-cs"/>
              </a:rPr>
              <a:t> in controlled conditions: plants are immerged in a bath of hot water for 45 minutes at 50°C.  Combination of time and temperature is the most important factor in HWT efficiency and need to be such as suppress </a:t>
            </a:r>
            <a:r>
              <a:rPr lang="en-GB" sz="1200" kern="1200" dirty="0" err="1" smtClean="0">
                <a:solidFill>
                  <a:schemeClr val="tx1"/>
                </a:solidFill>
                <a:effectLst/>
                <a:latin typeface="+mn-lt"/>
                <a:ea typeface="+mn-ea"/>
                <a:cs typeface="+mn-cs"/>
              </a:rPr>
              <a:t>phytoplasmas</a:t>
            </a:r>
            <a:r>
              <a:rPr lang="en-GB" sz="1200" kern="1200" dirty="0" smtClean="0">
                <a:solidFill>
                  <a:schemeClr val="tx1"/>
                </a:solidFill>
                <a:effectLst/>
                <a:latin typeface="+mn-lt"/>
                <a:ea typeface="+mn-ea"/>
                <a:cs typeface="+mn-cs"/>
              </a:rPr>
              <a:t> without affecting vine development. If combination of 50°C for 45 minutes is not respected, buds can present localized cellular degeneration and total alteration up to 60°C.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Purchasing hot water treated material is strongly recommended to European growers, in particular for regions where FD is not present yet. In presence of the vector, a single infected plant can generate a wide infection.</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16</a:t>
            </a:fld>
            <a:endParaRPr lang="fr-FR"/>
          </a:p>
        </p:txBody>
      </p:sp>
    </p:spTree>
    <p:extLst>
      <p:ext uri="{BB962C8B-B14F-4D97-AF65-F5344CB8AC3E}">
        <p14:creationId xmlns:p14="http://schemas.microsoft.com/office/powerpoint/2010/main" val="69701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is a serious disease, and if not properly managed spreads rapidly and causes important economic losses for the wine sector. In Europe, areas spared from FD remain. But the vector is spreading fast and with it the disease. In regions free from FD, monitoring vineyard is essential to prevent introduction of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vector. In the presence of the vector, a single infected plant can generate a wide infection. Raising awareness of sector’s stakeholders is important in the prevention of FD outbreaks, by education on diseases epidemiology, symptoms and risks.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17</a:t>
            </a:fld>
            <a:endParaRPr lang="fr-FR"/>
          </a:p>
        </p:txBody>
      </p:sp>
    </p:spTree>
    <p:extLst>
      <p:ext uri="{BB962C8B-B14F-4D97-AF65-F5344CB8AC3E}">
        <p14:creationId xmlns:p14="http://schemas.microsoft.com/office/powerpoint/2010/main" val="64950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disease, caused by a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which is a quarantined organisms indexed on the A2 EPPO list (n°2009/297CE directive) is one of the most damaging diseases in the European vineyard, with strong economic consequences in the major wine-producing countries. The main known vector of FD is a leafhopper strictly associated with grapevine, who transmits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FD induce severe impacts, including yield losses and vine plant dieback. Without control measures, the disease spreads rapidly, affecting up to the totality of vines in a few years. Despite mandatory control in Europe for this disease, it is still spreading and requires permanent monitoring to detect new infected areas.</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FD main known vector,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was introduced in Europe from North America in the 1950’s. Its introduction was attributed to vine plant introduction from North America. </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may have already been present in 1927, but at such small spatial scale and population level that is was not recorded in inventories. The invasion of European vineyards by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an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process, the insect extended from France to most European vineyards and is now widely present in winegrowing regions from West to East from Portugal to Serbia and from North of France to South of Italy. Distribution of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in Europe is wider than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insect is present in regions so far safe from FD (e.g. North of Spain or Alsace region in France). The first FD outbreak was detected in France in 1957, and then disease spreads rapidly to other European wine regions. Today the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present the main wine-producing countries in Europe, namely Austria, Croatia, France, Hungary, Italy, Portugal, Slovenia and Spain Switzerland and Serbia. In some of these countries,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limited to some geographical areas. The spread of the disease in Europe is strongly linked to the spread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mainly based on the dispersion of introduced populations and linked to human activities. The spread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might not be yet ended: populations of S.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could become established in northern Europe or China because of favourable climatic conditions of those areas.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Grapevine infected with FD, develops symptoms that are not distinguishable from other grapevine </a:t>
            </a:r>
            <a:r>
              <a:rPr lang="en-GB" sz="1200" kern="1200" dirty="0" err="1" smtClean="0">
                <a:solidFill>
                  <a:schemeClr val="tx1"/>
                </a:solidFill>
                <a:effectLst/>
                <a:latin typeface="+mn-lt"/>
                <a:ea typeface="+mn-ea"/>
                <a:cs typeface="+mn-cs"/>
              </a:rPr>
              <a:t>phytoplasmas</a:t>
            </a:r>
            <a:r>
              <a:rPr lang="en-GB" sz="1200" kern="1200" dirty="0" smtClean="0">
                <a:solidFill>
                  <a:schemeClr val="tx1"/>
                </a:solidFill>
                <a:effectLst/>
                <a:latin typeface="+mn-lt"/>
                <a:ea typeface="+mn-ea"/>
                <a:cs typeface="+mn-cs"/>
              </a:rPr>
              <a:t> that belong into the group of grapevine yellows (GY). </a:t>
            </a:r>
          </a:p>
          <a:p>
            <a:r>
              <a:rPr lang="en-GB" sz="1200" kern="1200" dirty="0" smtClean="0">
                <a:solidFill>
                  <a:schemeClr val="tx1"/>
                </a:solidFill>
                <a:effectLst/>
                <a:latin typeface="+mn-lt"/>
                <a:ea typeface="+mn-ea"/>
                <a:cs typeface="+mn-cs"/>
              </a:rPr>
              <a:t>Once affected by FD, grapevine shows symptoms characteristics of grapevine yellows. Early vine stages: first visible symptom can be either a delay or lack of budburst, but such observations have always to be completed later by monitoring of typical FD symptoms in summer.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spring: symptoms of reduced growth of fruiting cane, leaf blade light curling and premature leaf fall can be observed but the more evident symptoms appear later. </a:t>
            </a:r>
          </a:p>
          <a:p>
            <a:r>
              <a:rPr lang="en-GB" sz="1200" kern="1200" dirty="0" smtClean="0">
                <a:solidFill>
                  <a:schemeClr val="tx1"/>
                </a:solidFill>
                <a:effectLst/>
                <a:latin typeface="+mn-lt"/>
                <a:ea typeface="+mn-ea"/>
                <a:cs typeface="+mn-cs"/>
              </a:rPr>
              <a:t>In </a:t>
            </a:r>
            <a:r>
              <a:rPr lang="en-GB" sz="1200" kern="1200" dirty="0" err="1" smtClean="0">
                <a:solidFill>
                  <a:schemeClr val="tx1"/>
                </a:solidFill>
                <a:effectLst/>
                <a:latin typeface="+mn-lt"/>
                <a:ea typeface="+mn-ea"/>
                <a:cs typeface="+mn-cs"/>
              </a:rPr>
              <a:t>september</a:t>
            </a:r>
            <a:r>
              <a:rPr lang="en-GB" sz="1200" kern="1200" dirty="0" smtClean="0">
                <a:solidFill>
                  <a:schemeClr val="tx1"/>
                </a:solidFill>
                <a:effectLst/>
                <a:latin typeface="+mn-lt"/>
                <a:ea typeface="+mn-ea"/>
                <a:cs typeface="+mn-cs"/>
              </a:rPr>
              <a:t>: On infected grapevine, a lack or absence of lignification in the new shoots can be observed, with leaves curling downwards, cracking when folded in hand, and becoming reddish for red cultivars or yellowish for white cultivars. Desiccation of inflorescences and berries is observed and a premature leaf fall due to limb detachment from petiole can also occur in summer. Inside the plant,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reduces photosynthetic activity and nutrient transport, decreasing grape quality or even causing total desiccation of bunches, involving significant yield losses (up to 100%).</a:t>
            </a: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5</a:t>
            </a:fld>
            <a:endParaRPr lang="fr-FR"/>
          </a:p>
        </p:txBody>
      </p:sp>
    </p:spTree>
    <p:extLst>
      <p:ext uri="{BB962C8B-B14F-4D97-AF65-F5344CB8AC3E}">
        <p14:creationId xmlns:p14="http://schemas.microsoft.com/office/powerpoint/2010/main" val="16384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FD symptoms can be confused with other symptoms, as deficiencies or physiological disorders.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In any case of doubt</a:t>
            </a:r>
            <a:r>
              <a:rPr lang="en-GB" sz="1200" b="1" kern="1200" dirty="0" smtClean="0">
                <a:solidFill>
                  <a:schemeClr val="tx1"/>
                </a:solidFill>
                <a:effectLst/>
                <a:latin typeface="+mn-lt"/>
                <a:ea typeface="+mn-ea"/>
                <a:cs typeface="+mn-cs"/>
              </a:rPr>
              <a:t>, the presence of the three typical symptoms (leaf discoloration and curling, no lignification of the shoots and desiccation of bunches)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must be checked</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6</a:t>
            </a:fld>
            <a:endParaRPr lang="fr-FR"/>
          </a:p>
        </p:txBody>
      </p:sp>
    </p:spTree>
    <p:extLst>
      <p:ext uri="{BB962C8B-B14F-4D97-AF65-F5344CB8AC3E}">
        <p14:creationId xmlns:p14="http://schemas.microsoft.com/office/powerpoint/2010/main" val="158293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Symptoms can be more or less visible according to the cultivar, furthermore, rootstocks are asymptomatic (healthy carriers of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Then laboratory analysis can be performed if a doubt subsists for a FD case. As FD symptoms are similar to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 symptoms, a PCR analysis can determine which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responsible for the observed symptoms. PCR method allow to diagnose and identify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inside grapevine organs (leaf blade and petiole) by analysing DNA fragment</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7</a:t>
            </a:fld>
            <a:endParaRPr lang="fr-FR"/>
          </a:p>
        </p:txBody>
      </p:sp>
    </p:spTree>
    <p:extLst>
      <p:ext uri="{BB962C8B-B14F-4D97-AF65-F5344CB8AC3E}">
        <p14:creationId xmlns:p14="http://schemas.microsoft.com/office/powerpoint/2010/main" val="36143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causing FD show genetic diversity: several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strains can cause FD and are distributed throughout Europe. Till now, 3 genetics groups of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are identified in Europe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Host-plants can serve as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reservoirs, as </a:t>
            </a:r>
            <a:r>
              <a:rPr lang="en-GB" sz="1200" i="1" kern="1200" dirty="0" err="1" smtClean="0">
                <a:solidFill>
                  <a:schemeClr val="tx1"/>
                </a:solidFill>
                <a:effectLst/>
                <a:latin typeface="+mn-lt"/>
                <a:ea typeface="+mn-ea"/>
                <a:cs typeface="+mn-cs"/>
              </a:rPr>
              <a:t>Alnus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glutinosa</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Clematis </a:t>
            </a:r>
            <a:r>
              <a:rPr lang="en-GB" sz="1200" i="1" kern="1200" dirty="0" err="1" smtClean="0">
                <a:solidFill>
                  <a:schemeClr val="tx1"/>
                </a:solidFill>
                <a:effectLst/>
                <a:latin typeface="+mn-lt"/>
                <a:ea typeface="+mn-ea"/>
                <a:cs typeface="+mn-cs"/>
              </a:rPr>
              <a:t>vitalba</a:t>
            </a:r>
            <a:r>
              <a:rPr lang="en-GB" sz="1200" kern="1200" dirty="0" smtClean="0">
                <a:solidFill>
                  <a:schemeClr val="tx1"/>
                </a:solidFill>
                <a:effectLst/>
                <a:latin typeface="+mn-lt"/>
                <a:ea typeface="+mn-ea"/>
                <a:cs typeface="+mn-cs"/>
              </a:rPr>
              <a:t> and wild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species. In Europe, the mainly accepted hypothesis is that those FD-related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were hosted in those plants prior to grapevine.</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8</a:t>
            </a:fld>
            <a:endParaRPr lang="fr-FR"/>
          </a:p>
        </p:txBody>
      </p:sp>
    </p:spTree>
    <p:extLst>
      <p:ext uri="{BB962C8B-B14F-4D97-AF65-F5344CB8AC3E}">
        <p14:creationId xmlns:p14="http://schemas.microsoft.com/office/powerpoint/2010/main" val="64636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 </a:t>
            </a:r>
            <a:r>
              <a:rPr lang="en-GB" sz="1200" kern="1200" dirty="0" err="1" smtClean="0">
                <a:solidFill>
                  <a:schemeClr val="tx1"/>
                </a:solidFill>
                <a:effectLst/>
                <a:latin typeface="+mn-lt"/>
                <a:ea typeface="+mn-ea"/>
                <a:cs typeface="+mn-cs"/>
              </a:rPr>
              <a:t>univoltine</a:t>
            </a:r>
            <a:r>
              <a:rPr lang="en-GB" sz="1200" kern="1200" dirty="0" smtClean="0">
                <a:solidFill>
                  <a:schemeClr val="tx1"/>
                </a:solidFill>
                <a:effectLst/>
                <a:latin typeface="+mn-lt"/>
                <a:ea typeface="+mn-ea"/>
                <a:cs typeface="+mn-cs"/>
              </a:rPr>
              <a:t> species.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Eggs are laid in late summer under the bark of old wood, then after a diapause stage of 6 to 8 month depending on climatic conditions and vineyard characteristics, eggs hatch. Hatching period duration is related to diapause, which does not require cold temperatures to break.</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Hatching period duration is varying according to the regions and long hatching periods are typical of vineyards with mild winters. Temperatures regulate the beginning and the length of hatching period as well as the sex ratio. After hatching, 5 </a:t>
            </a:r>
            <a:r>
              <a:rPr lang="en-GB" sz="1200" kern="1200" dirty="0" err="1" smtClean="0">
                <a:solidFill>
                  <a:schemeClr val="tx1"/>
                </a:solidFill>
                <a:effectLst/>
                <a:latin typeface="+mn-lt"/>
                <a:ea typeface="+mn-ea"/>
                <a:cs typeface="+mn-cs"/>
              </a:rPr>
              <a:t>nymphal</a:t>
            </a:r>
            <a:r>
              <a:rPr lang="en-GB" sz="1200" kern="1200" dirty="0" smtClean="0">
                <a:solidFill>
                  <a:schemeClr val="tx1"/>
                </a:solidFill>
                <a:effectLst/>
                <a:latin typeface="+mn-lt"/>
                <a:ea typeface="+mn-ea"/>
                <a:cs typeface="+mn-cs"/>
              </a:rPr>
              <a:t> instars follow each other in 5 to 8 weeks according to climatic conditions before adult appearance. Nymphs usually stay on the plant where they hatch but sometimes jump from one plant to another. They feed preferentially on suckers at the basis of the trunk or on the lower and inner leaves. Adults appear generally from July, are highly mobiles and fly from vine to vine. In order to mate,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emits vibratory communication signals. Females, if mated, are able to start laying eggs 10 days after emergence (maturity at 6 days after emergence).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9</a:t>
            </a:fld>
            <a:endParaRPr lang="fr-FR"/>
          </a:p>
        </p:txBody>
      </p:sp>
    </p:spTree>
    <p:extLst>
      <p:ext uri="{BB962C8B-B14F-4D97-AF65-F5344CB8AC3E}">
        <p14:creationId xmlns:p14="http://schemas.microsoft.com/office/powerpoint/2010/main" val="126858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D8F7F-1F27-46C2-9AFA-1D9F338965DD}" type="slidenum">
              <a:rPr lang="es-ES" smtClean="0"/>
              <a:t>‹#›</a:t>
            </a:fld>
            <a:endParaRPr lang="es-ES"/>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152" y="0"/>
            <a:ext cx="3108960" cy="3529584"/>
          </a:xfrm>
          <a:prstGeom prst="rect">
            <a:avLst/>
          </a:prstGeom>
        </p:spPr>
      </p:pic>
    </p:spTree>
    <p:extLst>
      <p:ext uri="{BB962C8B-B14F-4D97-AF65-F5344CB8AC3E}">
        <p14:creationId xmlns:p14="http://schemas.microsoft.com/office/powerpoint/2010/main" val="37957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362478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257851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95607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940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
        <p:nvSpPr>
          <p:cNvPr id="8" name="Forme libre 7"/>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82352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t>06/10/2017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t>‹#›</a:t>
            </a:fld>
            <a:endParaRPr lang="fr-FR"/>
          </a:p>
        </p:txBody>
      </p:sp>
      <p:sp>
        <p:nvSpPr>
          <p:cNvPr id="10" name="Forme libre 9"/>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76440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t>06/10/2017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t>‹#›</a:t>
            </a:fld>
            <a:endParaRPr lang="fr-FR"/>
          </a:p>
        </p:txBody>
      </p:sp>
      <p:sp>
        <p:nvSpPr>
          <p:cNvPr id="6" name="Forme libre 5"/>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34102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t>06/10/2017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a:t>
            </a:fld>
            <a:endParaRPr lang="fr-FR"/>
          </a:p>
        </p:txBody>
      </p:sp>
      <p:sp>
        <p:nvSpPr>
          <p:cNvPr id="5" name="Forme libre 4"/>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805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387377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80604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t>06/10/2017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a:t>
            </a:fld>
            <a:endParaRPr lang="fr-FR" dirty="0"/>
          </a:p>
        </p:txBody>
      </p:sp>
    </p:spTree>
    <p:extLst>
      <p:ext uri="{BB962C8B-B14F-4D97-AF65-F5344CB8AC3E}">
        <p14:creationId xmlns:p14="http://schemas.microsoft.com/office/powerpoint/2010/main" val="55793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492896"/>
            <a:ext cx="8928992" cy="2880319"/>
          </a:xfrm>
        </p:spPr>
        <p:txBody>
          <a:bodyPr>
            <a:normAutofit/>
          </a:bodyPr>
          <a:lstStyle/>
          <a:p>
            <a:r>
              <a:rPr lang="hr-HR" sz="4000" b="1" dirty="0" smtClean="0">
                <a:solidFill>
                  <a:schemeClr val="accent4"/>
                </a:solidFill>
              </a:rPr>
              <a:t>Zlatna žutica vinove loze</a:t>
            </a:r>
            <a:r>
              <a:rPr lang="fr-FR" sz="4000" b="1" dirty="0" smtClean="0">
                <a:solidFill>
                  <a:schemeClr val="accent4"/>
                </a:solidFill>
              </a:rPr>
              <a:t/>
            </a:r>
            <a:br>
              <a:rPr lang="fr-FR" sz="4000" b="1" dirty="0" smtClean="0">
                <a:solidFill>
                  <a:schemeClr val="accent4"/>
                </a:solidFill>
              </a:rPr>
            </a:br>
            <a:r>
              <a:rPr lang="fr-FR" sz="4000" b="1" dirty="0" smtClean="0">
                <a:solidFill>
                  <a:schemeClr val="accent4"/>
                </a:solidFill>
              </a:rPr>
              <a:t> </a:t>
            </a:r>
            <a:r>
              <a:rPr lang="fr-FR" sz="4000" b="1" dirty="0">
                <a:solidFill>
                  <a:srgbClr val="261474"/>
                </a:solidFill>
              </a:rPr>
              <a:t/>
            </a:r>
            <a:br>
              <a:rPr lang="fr-FR" sz="4000" b="1" dirty="0">
                <a:solidFill>
                  <a:srgbClr val="261474"/>
                </a:solidFill>
              </a:rPr>
            </a:br>
            <a:r>
              <a:rPr lang="hr-HR" sz="3600" b="1" i="1" dirty="0" smtClean="0">
                <a:solidFill>
                  <a:srgbClr val="C9D400"/>
                </a:solidFill>
              </a:rPr>
              <a:t>Važnost </a:t>
            </a:r>
            <a:r>
              <a:rPr lang="hr-HR" sz="3600" b="1" i="1" dirty="0" err="1" smtClean="0">
                <a:solidFill>
                  <a:srgbClr val="C9D400"/>
                </a:solidFill>
              </a:rPr>
              <a:t>monitoringa</a:t>
            </a:r>
            <a:r>
              <a:rPr lang="hr-HR" sz="3600" b="1" i="1" dirty="0" smtClean="0">
                <a:solidFill>
                  <a:srgbClr val="C9D400"/>
                </a:solidFill>
              </a:rPr>
              <a:t> na širem </a:t>
            </a:r>
            <a:br>
              <a:rPr lang="hr-HR" sz="3600" b="1" i="1" dirty="0" smtClean="0">
                <a:solidFill>
                  <a:srgbClr val="C9D400"/>
                </a:solidFill>
              </a:rPr>
            </a:br>
            <a:r>
              <a:rPr lang="hr-HR" sz="3600" b="1" i="1" dirty="0" smtClean="0">
                <a:solidFill>
                  <a:srgbClr val="C9D400"/>
                </a:solidFill>
              </a:rPr>
              <a:t>vinogradarskom području</a:t>
            </a:r>
            <a:endParaRPr lang="fr-FR" sz="36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633613"/>
            <a:ext cx="2597727" cy="1143000"/>
          </a:xfrm>
          <a:prstGeom prst="rect">
            <a:avLst/>
          </a:prstGeom>
        </p:spPr>
      </p:pic>
      <p:grpSp>
        <p:nvGrpSpPr>
          <p:cNvPr id="5" name="Groupe 4"/>
          <p:cNvGrpSpPr/>
          <p:nvPr/>
        </p:nvGrpSpPr>
        <p:grpSpPr>
          <a:xfrm>
            <a:off x="393653" y="908720"/>
            <a:ext cx="8210795" cy="1005305"/>
            <a:chOff x="316311" y="5639632"/>
            <a:chExt cx="8210795" cy="1005305"/>
          </a:xfrm>
        </p:grpSpPr>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5"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6"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7" cstate="print">
              <a:extLst>
                <a:ext uri="{28A0092B-C50C-407E-A947-70E740481C1C}">
                  <a14:useLocalDpi xmlns:a14="http://schemas.microsoft.com/office/drawing/2010/main" val="0"/>
                </a:ext>
              </a:extLst>
            </a:blip>
            <a:srcRect l="19535" r="17126"/>
            <a:stretch/>
          </p:blipFill>
          <p:spPr>
            <a:xfrm rot="5400000">
              <a:off x="7329729" y="5447559"/>
              <a:ext cx="1005304" cy="1389450"/>
            </a:xfrm>
            <a:prstGeom prst="rect">
              <a:avLst/>
            </a:prstGeom>
            <a:ln>
              <a:solidFill>
                <a:schemeClr val="tx1"/>
              </a:solidFill>
            </a:ln>
          </p:spPr>
        </p:pic>
        <p:pic>
          <p:nvPicPr>
            <p:cNvPr id="11" name="Image 10"/>
            <p:cNvPicPr/>
            <p:nvPr/>
          </p:nvPicPr>
          <p:blipFill rotWithShape="1">
            <a:blip r:embed="rId8"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86411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a:t>
            </a:r>
            <a:r>
              <a:rPr lang="hr-HR" sz="2200" b="1" dirty="0">
                <a:solidFill>
                  <a:schemeClr val="accent4"/>
                </a:solidFill>
              </a:rPr>
              <a:t>Vektor</a:t>
            </a:r>
            <a:r>
              <a:rPr lang="fr-FR" sz="2200" b="1" dirty="0">
                <a:solidFill>
                  <a:schemeClr val="accent4"/>
                </a:solidFill>
              </a:rPr>
              <a:t>: </a:t>
            </a:r>
            <a:r>
              <a:rPr lang="hr-HR" sz="2200" b="1" dirty="0">
                <a:solidFill>
                  <a:schemeClr val="accent4"/>
                </a:solidFill>
              </a:rPr>
              <a:t>američki cvrčak (</a:t>
            </a:r>
            <a:r>
              <a:rPr lang="fr-FR" sz="2200" b="1" i="1" dirty="0">
                <a:solidFill>
                  <a:schemeClr val="accent4"/>
                </a:solidFill>
              </a:rPr>
              <a:t>Scapho</a:t>
            </a:r>
            <a:r>
              <a:rPr lang="hr-HR" sz="2200" b="1" i="1" dirty="0">
                <a:solidFill>
                  <a:schemeClr val="accent4"/>
                </a:solidFill>
              </a:rPr>
              <a:t>i</a:t>
            </a:r>
            <a:r>
              <a:rPr lang="fr-FR" sz="2200" b="1" i="1" dirty="0">
                <a:solidFill>
                  <a:schemeClr val="accent4"/>
                </a:solidFill>
              </a:rPr>
              <a:t>deus titanus</a:t>
            </a:r>
            <a:r>
              <a:rPr lang="fr-FR" sz="2200" b="1" dirty="0">
                <a:solidFill>
                  <a:schemeClr val="accent4"/>
                </a:solidFill>
              </a:rPr>
              <a:t>	</a:t>
            </a:r>
            <a:r>
              <a:rPr lang="hr-HR" sz="2200" b="1" dirty="0">
                <a:solidFill>
                  <a:schemeClr val="accent4"/>
                </a:solidFill>
              </a:rPr>
              <a:t>)</a:t>
            </a:r>
            <a:endParaRPr lang="fr-FR" sz="2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10</a:t>
            </a:fld>
            <a:endParaRPr lang="fr-FR" dirty="0"/>
          </a:p>
        </p:txBody>
      </p:sp>
      <p:sp>
        <p:nvSpPr>
          <p:cNvPr id="6" name="Espace réservé du contenu 2"/>
          <p:cNvSpPr txBox="1">
            <a:spLocks/>
          </p:cNvSpPr>
          <p:nvPr/>
        </p:nvSpPr>
        <p:spPr>
          <a:xfrm>
            <a:off x="539552" y="2140516"/>
            <a:ext cx="8136904" cy="3971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t>Hranjenje</a:t>
            </a:r>
            <a:endParaRPr lang="fr-FR" sz="2200" u="sng" dirty="0"/>
          </a:p>
          <a:p>
            <a:pPr lvl="1" algn="just"/>
            <a:endParaRPr lang="en-US" sz="2200" dirty="0"/>
          </a:p>
          <a:p>
            <a:pPr lvl="1" algn="just"/>
            <a:r>
              <a:rPr lang="pl-PL" sz="2200" dirty="0" smtClean="0"/>
              <a:t>Ima usni </a:t>
            </a:r>
            <a:r>
              <a:rPr lang="pl-PL" sz="2200" dirty="0"/>
              <a:t>ustroj za bodenje i sisanje </a:t>
            </a:r>
            <a:r>
              <a:rPr lang="hr-HR" sz="2200" dirty="0" smtClean="0"/>
              <a:t>i hrani se na listu loze</a:t>
            </a:r>
            <a:endParaRPr lang="en-US" sz="2200" dirty="0"/>
          </a:p>
          <a:p>
            <a:pPr lvl="1" algn="just"/>
            <a:endParaRPr lang="en-US" sz="1600" dirty="0"/>
          </a:p>
          <a:p>
            <a:pPr lvl="1" algn="just"/>
            <a:r>
              <a:rPr lang="hr-HR" sz="2200" dirty="0" smtClean="0"/>
              <a:t>Usvajanje fitoplazme u tijelo američkog cvrčka moguće je od prvog razvojnog stadija ličinke</a:t>
            </a:r>
          </a:p>
          <a:p>
            <a:pPr lvl="1" algn="just"/>
            <a:endParaRPr lang="en-US" sz="1600" dirty="0"/>
          </a:p>
          <a:p>
            <a:pPr lvl="1" algn="just"/>
            <a:r>
              <a:rPr lang="hr-HR" sz="2200" dirty="0" smtClean="0"/>
              <a:t>Zatim slijedi period inkubacije koji traje mjesec dana, nakon čega je cvrčak infektivan do kraja života</a:t>
            </a:r>
            <a:endParaRPr lang="en-US" sz="2200" dirty="0" smtClean="0"/>
          </a:p>
          <a:p>
            <a:pPr lvl="1" algn="just"/>
            <a:endParaRPr lang="en-US" sz="2200" dirty="0" smtClean="0"/>
          </a:p>
          <a:p>
            <a:pPr lvl="1" algn="just"/>
            <a:endParaRPr lang="fr-FR" sz="2200" dirty="0" smtClean="0"/>
          </a:p>
          <a:p>
            <a:pPr lvl="1" algn="just"/>
            <a:endParaRPr lang="fr-FR" sz="2200" dirty="0" smtClean="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3" name="Image 1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4" name="Image 1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
        <p:nvSpPr>
          <p:cNvPr id="17"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1316577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340768"/>
            <a:ext cx="8568952" cy="4525963"/>
          </a:xfrm>
        </p:spPr>
        <p:txBody>
          <a:bodyPr>
            <a:normAutofit/>
          </a:bodyPr>
          <a:lstStyle/>
          <a:p>
            <a:pPr marL="0" indent="0" algn="ctr">
              <a:buNone/>
            </a:pPr>
            <a:r>
              <a:rPr lang="fr-FR" sz="2200" b="1" dirty="0" smtClean="0">
                <a:solidFill>
                  <a:schemeClr val="accent4"/>
                </a:solidFill>
              </a:rPr>
              <a:t>3) </a:t>
            </a:r>
            <a:r>
              <a:rPr lang="hr-HR" sz="2200" b="1" dirty="0" smtClean="0">
                <a:solidFill>
                  <a:schemeClr val="accent4"/>
                </a:solidFill>
              </a:rPr>
              <a:t>Biljka d</a:t>
            </a:r>
            <a:r>
              <a:rPr lang="hr-HR" sz="2200" b="1" dirty="0" smtClean="0">
                <a:solidFill>
                  <a:schemeClr val="accent4"/>
                </a:solidFill>
              </a:rPr>
              <a:t>omaćin</a:t>
            </a:r>
            <a:r>
              <a:rPr lang="fr-FR" sz="2200" b="1" dirty="0" smtClean="0">
                <a:solidFill>
                  <a:schemeClr val="accent4"/>
                </a:solidFill>
              </a:rPr>
              <a:t>: </a:t>
            </a:r>
            <a:r>
              <a:rPr lang="hr-HR" sz="2200" b="1" dirty="0" smtClean="0">
                <a:solidFill>
                  <a:schemeClr val="accent4"/>
                </a:solidFill>
              </a:rPr>
              <a:t>vinova </a:t>
            </a:r>
            <a:r>
              <a:rPr lang="hr-HR" sz="2200" b="1" dirty="0" smtClean="0">
                <a:solidFill>
                  <a:schemeClr val="accent4"/>
                </a:solidFill>
              </a:rPr>
              <a:t>loza i ostale vrsta </a:t>
            </a:r>
            <a:r>
              <a:rPr lang="hr-HR" sz="2200" b="1" dirty="0" smtClean="0">
                <a:solidFill>
                  <a:schemeClr val="accent4"/>
                </a:solidFill>
              </a:rPr>
              <a:t>loza</a:t>
            </a:r>
            <a:endParaRPr lang="fr-FR" sz="2200" b="1" dirty="0" smtClean="0">
              <a:solidFill>
                <a:schemeClr val="accent4"/>
              </a:solidFill>
            </a:endParaRPr>
          </a:p>
          <a:p>
            <a:pPr marL="0" indent="0" algn="ctr">
              <a:buNone/>
            </a:pPr>
            <a:endParaRPr lang="fr-FR" sz="1400" b="1" dirty="0">
              <a:solidFill>
                <a:srgbClr val="261474"/>
              </a:solidFill>
            </a:endParaRPr>
          </a:p>
          <a:p>
            <a:pPr algn="just"/>
            <a:r>
              <a:rPr lang="hr-HR" sz="2200" dirty="0" smtClean="0"/>
              <a:t>Američki cvrčak može svoj </a:t>
            </a:r>
            <a:r>
              <a:rPr lang="hr-HR" sz="2200" dirty="0" smtClean="0"/>
              <a:t>cjelokupni životni </a:t>
            </a:r>
            <a:r>
              <a:rPr lang="hr-HR" sz="2200" dirty="0" smtClean="0"/>
              <a:t>ciklus </a:t>
            </a:r>
            <a:r>
              <a:rPr lang="hr-HR" sz="2200" dirty="0" smtClean="0"/>
              <a:t>dovršiti jedino </a:t>
            </a:r>
            <a:r>
              <a:rPr lang="hr-HR" sz="2200" dirty="0" smtClean="0"/>
              <a:t>na vinovoj lozi</a:t>
            </a:r>
          </a:p>
          <a:p>
            <a:pPr marL="0" indent="0" algn="just">
              <a:buNone/>
            </a:pPr>
            <a:r>
              <a:rPr lang="fr-FR" sz="2200" i="1" dirty="0">
                <a:solidFill>
                  <a:schemeClr val="accent4"/>
                </a:solidFill>
                <a:sym typeface="Wingdings" pitchFamily="2" charset="2"/>
              </a:rPr>
              <a:t>	</a:t>
            </a:r>
            <a:r>
              <a:rPr lang="fr-FR" sz="2200" i="1" dirty="0" smtClean="0">
                <a:solidFill>
                  <a:schemeClr val="accent4"/>
                </a:solidFill>
                <a:sym typeface="Wingdings" pitchFamily="2" charset="2"/>
              </a:rPr>
              <a:t>	</a:t>
            </a:r>
            <a:r>
              <a:rPr lang="fr-FR" sz="2200" dirty="0" smtClean="0">
                <a:solidFill>
                  <a:schemeClr val="accent4"/>
                </a:solidFill>
                <a:sym typeface="Wingdings" pitchFamily="2" charset="2"/>
              </a:rPr>
              <a:t> </a:t>
            </a:r>
            <a:r>
              <a:rPr lang="hr-HR" sz="2200" dirty="0" smtClean="0">
                <a:solidFill>
                  <a:schemeClr val="accent4"/>
                </a:solidFill>
                <a:sym typeface="Wingdings" pitchFamily="2" charset="2"/>
              </a:rPr>
              <a:t>zlatna žutica je bolest koja se širi epidemijski </a:t>
            </a:r>
            <a:endParaRPr lang="fr-FR" sz="2200" dirty="0" smtClean="0">
              <a:solidFill>
                <a:schemeClr val="accent4"/>
              </a:solidFill>
              <a:sym typeface="Wingdings" pitchFamily="2" charset="2"/>
            </a:endParaRPr>
          </a:p>
          <a:p>
            <a:pPr marL="0" indent="0" algn="just">
              <a:buNone/>
            </a:pPr>
            <a:endParaRPr lang="fr-FR" sz="1400" dirty="0">
              <a:solidFill>
                <a:srgbClr val="002060"/>
              </a:solidFill>
              <a:sym typeface="Wingdings" pitchFamily="2" charset="2"/>
            </a:endParaRPr>
          </a:p>
          <a:p>
            <a:pPr algn="just"/>
            <a:r>
              <a:rPr lang="hr-HR" sz="2200" dirty="0" smtClean="0"/>
              <a:t>Zlatna žutica je prisutna i na drugim biljnim vrstama</a:t>
            </a:r>
            <a:r>
              <a:rPr lang="fr-FR" sz="2200" dirty="0" smtClean="0"/>
              <a:t>: </a:t>
            </a:r>
            <a:r>
              <a:rPr lang="fr-FR" sz="2200" i="1" dirty="0" smtClean="0"/>
              <a:t>Clematis</a:t>
            </a:r>
            <a:r>
              <a:rPr lang="hr-HR" sz="2200" i="1" dirty="0" smtClean="0"/>
              <a:t> </a:t>
            </a:r>
            <a:r>
              <a:rPr lang="hr-HR" sz="2200" i="1" dirty="0" err="1" smtClean="0"/>
              <a:t>vitalba</a:t>
            </a:r>
            <a:r>
              <a:rPr lang="hr-HR" sz="2200" i="1" dirty="0" smtClean="0"/>
              <a:t> </a:t>
            </a:r>
            <a:r>
              <a:rPr lang="hr-HR" sz="2200" dirty="0" smtClean="0"/>
              <a:t>(obična </a:t>
            </a:r>
            <a:r>
              <a:rPr lang="hr-HR" sz="2200" dirty="0" err="1" smtClean="0"/>
              <a:t>pavitina</a:t>
            </a:r>
            <a:r>
              <a:rPr lang="hr-HR" sz="2200" dirty="0" smtClean="0"/>
              <a:t>) i </a:t>
            </a:r>
            <a:r>
              <a:rPr lang="fr-FR" sz="2200" i="1" dirty="0"/>
              <a:t>Alnus</a:t>
            </a:r>
            <a:r>
              <a:rPr lang="hr-HR" sz="2200" i="1" dirty="0"/>
              <a:t> </a:t>
            </a:r>
            <a:r>
              <a:rPr lang="hr-HR" sz="2200" i="1" dirty="0" err="1"/>
              <a:t>glutinosa</a:t>
            </a:r>
            <a:r>
              <a:rPr lang="fr-FR" sz="2200" dirty="0"/>
              <a:t> </a:t>
            </a:r>
            <a:r>
              <a:rPr lang="hr-HR" sz="2200" dirty="0" smtClean="0"/>
              <a:t>(crna joha)</a:t>
            </a:r>
            <a:endParaRPr lang="fr-FR" sz="2200" i="1" dirty="0" smtClean="0"/>
          </a:p>
          <a:p>
            <a:pPr marL="0" indent="0" algn="just">
              <a:buNone/>
            </a:pPr>
            <a:r>
              <a:rPr lang="fr-FR" sz="2200" dirty="0" smtClean="0">
                <a:sym typeface="Wingdings" pitchFamily="2" charset="2"/>
              </a:rPr>
              <a:t>	 </a:t>
            </a:r>
            <a:r>
              <a:rPr lang="hr-HR" sz="2200" dirty="0" smtClean="0">
                <a:sym typeface="Wingdings" pitchFamily="2" charset="2"/>
              </a:rPr>
              <a:t>I ostali vektori mogu prenositi zlatnu žuticu (</a:t>
            </a:r>
            <a:r>
              <a:rPr lang="fr-FR" sz="2400" i="1" dirty="0"/>
              <a:t>Oncopsis </a:t>
            </a:r>
            <a:r>
              <a:rPr lang="hr-HR" sz="2400" i="1" dirty="0"/>
              <a:t>a</a:t>
            </a:r>
            <a:r>
              <a:rPr lang="fr-FR" sz="2400" i="1" dirty="0" smtClean="0"/>
              <a:t>lni</a:t>
            </a:r>
            <a:r>
              <a:rPr lang="hr-HR" sz="2400" i="1" dirty="0" smtClean="0"/>
              <a:t> </a:t>
            </a:r>
            <a:r>
              <a:rPr lang="hr-HR" sz="2200" dirty="0" smtClean="0">
                <a:sym typeface="Wingdings" pitchFamily="2" charset="2"/>
              </a:rPr>
              <a:t>i 	</a:t>
            </a:r>
            <a:r>
              <a:rPr lang="fr-FR" sz="2400" i="1" dirty="0" smtClean="0"/>
              <a:t>Dictyophara europaea</a:t>
            </a:r>
            <a:r>
              <a:rPr lang="hr-HR" sz="2400" i="1" dirty="0" smtClean="0"/>
              <a:t>)</a:t>
            </a:r>
            <a:r>
              <a:rPr lang="hr-HR" sz="2200" dirty="0" smtClean="0">
                <a:sym typeface="Wingdings" pitchFamily="2" charset="2"/>
              </a:rPr>
              <a:t>, ali je takvo širenje od minornog značaja. </a:t>
            </a:r>
            <a:endParaRPr lang="fr-FR" sz="2200"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11</a:t>
            </a:fld>
            <a:endParaRPr lang="fr-FR" dirty="0"/>
          </a:p>
        </p:txBody>
      </p:sp>
      <p:sp>
        <p:nvSpPr>
          <p:cNvPr id="10" name="ZoneTexte 9"/>
          <p:cNvSpPr txBox="1"/>
          <p:nvPr/>
        </p:nvSpPr>
        <p:spPr>
          <a:xfrm>
            <a:off x="4693843" y="6262619"/>
            <a:ext cx="1609180" cy="353943"/>
          </a:xfrm>
          <a:prstGeom prst="rect">
            <a:avLst/>
          </a:prstGeom>
          <a:noFill/>
        </p:spPr>
        <p:txBody>
          <a:bodyPr wrap="square" rtlCol="0">
            <a:spAutoFit/>
          </a:bodyPr>
          <a:lstStyle/>
          <a:p>
            <a:pPr algn="ctr"/>
            <a:r>
              <a:rPr lang="fr-FR" sz="1100" i="1" dirty="0" err="1" smtClean="0"/>
              <a:t>Clématis</a:t>
            </a:r>
            <a:r>
              <a:rPr lang="fr-FR" sz="1100" i="1" dirty="0" smtClean="0"/>
              <a:t> </a:t>
            </a:r>
            <a:r>
              <a:rPr lang="fr-FR" sz="1100" i="1" dirty="0" err="1" smtClean="0"/>
              <a:t>vitalba</a:t>
            </a:r>
            <a:endParaRPr lang="fr-FR" sz="1100" i="1" dirty="0" smtClean="0"/>
          </a:p>
          <a:p>
            <a:pPr algn="ctr"/>
            <a:r>
              <a:rPr lang="fr-FR" sz="600" i="1" dirty="0">
                <a:solidFill>
                  <a:schemeClr val="bg1">
                    <a:lumMod val="50000"/>
                  </a:schemeClr>
                </a:solidFill>
              </a:rPr>
              <a:t>© </a:t>
            </a:r>
            <a:r>
              <a:rPr lang="fr-FR" sz="600" i="1" dirty="0" err="1" smtClean="0">
                <a:solidFill>
                  <a:schemeClr val="bg1">
                    <a:lumMod val="50000"/>
                  </a:schemeClr>
                </a:solidFill>
              </a:rPr>
              <a:t>Visoflora</a:t>
            </a:r>
            <a:endParaRPr lang="fr-FR" sz="600" i="1" dirty="0">
              <a:solidFill>
                <a:schemeClr val="bg1">
                  <a:lumMod val="50000"/>
                </a:schemeClr>
              </a:solidFill>
            </a:endParaRPr>
          </a:p>
        </p:txBody>
      </p:sp>
      <p:sp>
        <p:nvSpPr>
          <p:cNvPr id="12" name="ZoneTexte 11"/>
          <p:cNvSpPr txBox="1"/>
          <p:nvPr/>
        </p:nvSpPr>
        <p:spPr>
          <a:xfrm>
            <a:off x="6804248" y="6262619"/>
            <a:ext cx="1609180" cy="523220"/>
          </a:xfrm>
          <a:prstGeom prst="rect">
            <a:avLst/>
          </a:prstGeom>
          <a:noFill/>
        </p:spPr>
        <p:txBody>
          <a:bodyPr wrap="square" rtlCol="0">
            <a:spAutoFit/>
          </a:bodyPr>
          <a:lstStyle/>
          <a:p>
            <a:pPr algn="ctr"/>
            <a:r>
              <a:rPr lang="fr-FR" sz="1100" i="1" dirty="0" err="1" smtClean="0"/>
              <a:t>Alnus</a:t>
            </a:r>
            <a:r>
              <a:rPr lang="fr-FR" sz="1100" i="1" dirty="0" smtClean="0"/>
              <a:t> </a:t>
            </a:r>
            <a:r>
              <a:rPr lang="fr-FR" sz="1100" i="1" dirty="0" err="1" smtClean="0"/>
              <a:t>glutinosa</a:t>
            </a:r>
            <a:endParaRPr lang="fr-FR" sz="1100" i="1" dirty="0" smtClean="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a:p>
            <a:pPr algn="ctr"/>
            <a:endParaRPr lang="fr-FR" sz="1100" i="1" dirty="0"/>
          </a:p>
        </p:txBody>
      </p:sp>
      <p:sp>
        <p:nvSpPr>
          <p:cNvPr id="16" name="ZoneTexte 15"/>
          <p:cNvSpPr txBox="1"/>
          <p:nvPr/>
        </p:nvSpPr>
        <p:spPr>
          <a:xfrm>
            <a:off x="2890262" y="6258034"/>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smtClean="0"/>
              <a:t>europaea</a:t>
            </a:r>
            <a:endParaRPr lang="fr-FR" sz="1100" i="1" dirty="0" smtClean="0"/>
          </a:p>
          <a:p>
            <a:pPr algn="ctr"/>
            <a:r>
              <a:rPr lang="fr-FR" sz="600" i="1" dirty="0">
                <a:solidFill>
                  <a:schemeClr val="bg1">
                    <a:lumMod val="50000"/>
                  </a:schemeClr>
                </a:solidFill>
              </a:rPr>
              <a:t>© </a:t>
            </a:r>
            <a:r>
              <a:rPr lang="fr-FR" sz="600" i="1" dirty="0" smtClean="0">
                <a:solidFill>
                  <a:schemeClr val="bg1">
                    <a:lumMod val="50000"/>
                  </a:schemeClr>
                </a:solidFill>
              </a:rPr>
              <a:t>Dimitri </a:t>
            </a:r>
            <a:r>
              <a:rPr lang="fr-FR" sz="600" i="1" dirty="0" err="1" smtClean="0">
                <a:solidFill>
                  <a:schemeClr val="bg1">
                    <a:lumMod val="50000"/>
                  </a:schemeClr>
                </a:solidFill>
              </a:rPr>
              <a:t>Geystor</a:t>
            </a:r>
            <a:endParaRPr lang="fr-FR" sz="600" i="1" dirty="0">
              <a:solidFill>
                <a:schemeClr val="bg1">
                  <a:lumMod val="50000"/>
                </a:schemeClr>
              </a:solidFill>
            </a:endParaRPr>
          </a:p>
        </p:txBody>
      </p:sp>
      <p:pic>
        <p:nvPicPr>
          <p:cNvPr id="17" name="Picture 6" descr="Réf. 12 277 : Dictyophara europa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961537"/>
            <a:ext cx="1511068" cy="129649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760614" y="6248263"/>
            <a:ext cx="1579138" cy="353943"/>
          </a:xfrm>
          <a:prstGeom prst="rect">
            <a:avLst/>
          </a:prstGeom>
          <a:noFill/>
        </p:spPr>
        <p:txBody>
          <a:bodyPr wrap="square" rtlCol="0">
            <a:spAutoFit/>
          </a:bodyPr>
          <a:lstStyle/>
          <a:p>
            <a:pPr algn="ctr"/>
            <a:r>
              <a:rPr lang="fr-FR" sz="1100" i="1" dirty="0" smtClean="0"/>
              <a:t>Oncopsis </a:t>
            </a:r>
            <a:r>
              <a:rPr lang="hr-HR" sz="1100" i="1" dirty="0" err="1"/>
              <a:t>a</a:t>
            </a:r>
            <a:r>
              <a:rPr lang="fr-FR" sz="1100" i="1" dirty="0" smtClean="0"/>
              <a:t>lni</a:t>
            </a:r>
          </a:p>
          <a:p>
            <a:pPr algn="ctr"/>
            <a:r>
              <a:rPr lang="fr-FR" sz="600" i="1" dirty="0">
                <a:solidFill>
                  <a:schemeClr val="bg1">
                    <a:lumMod val="50000"/>
                  </a:schemeClr>
                </a:solidFill>
              </a:rPr>
              <a:t>©Tristan Bantock</a:t>
            </a:r>
          </a:p>
        </p:txBody>
      </p:sp>
      <p:pic>
        <p:nvPicPr>
          <p:cNvPr id="19" name="Picture 4" descr="Résultat de recherche d'images pour &quot;oncopsis aln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89" y="4960459"/>
            <a:ext cx="1853679" cy="1297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clématite sauva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60459"/>
            <a:ext cx="1946587" cy="1302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aulne glutineux&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39" y="4961537"/>
            <a:ext cx="1738477" cy="1302160"/>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5761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p:nvPr/>
        </p:nvPicPr>
        <p:blipFill>
          <a:blip r:embed="rId3" cstate="print">
            <a:extLst>
              <a:ext uri="{28A0092B-C50C-407E-A947-70E740481C1C}">
                <a14:useLocalDpi xmlns:a14="http://schemas.microsoft.com/office/drawing/2010/main" val="0"/>
              </a:ext>
            </a:extLst>
          </a:blip>
          <a:stretch>
            <a:fillRect/>
          </a:stretch>
        </p:blipFill>
        <p:spPr>
          <a:xfrm>
            <a:off x="5855620" y="2386135"/>
            <a:ext cx="2155488" cy="1906961"/>
          </a:xfrm>
          <a:prstGeom prst="rect">
            <a:avLst/>
          </a:prstGeom>
        </p:spPr>
      </p:pic>
      <p:pic>
        <p:nvPicPr>
          <p:cNvPr id="23" name="Image 22"/>
          <p:cNvPicPr/>
          <p:nvPr/>
        </p:nvPicPr>
        <p:blipFill>
          <a:blip r:embed="rId4" cstate="print">
            <a:extLst>
              <a:ext uri="{28A0092B-C50C-407E-A947-70E740481C1C}">
                <a14:useLocalDpi xmlns:a14="http://schemas.microsoft.com/office/drawing/2010/main" val="0"/>
              </a:ext>
            </a:extLst>
          </a:blip>
          <a:stretch>
            <a:fillRect/>
          </a:stretch>
        </p:blipFill>
        <p:spPr>
          <a:xfrm>
            <a:off x="3090803" y="2386135"/>
            <a:ext cx="2561317" cy="1906961"/>
          </a:xfrm>
          <a:prstGeom prst="rect">
            <a:avLst/>
          </a:prstGeom>
        </p:spPr>
      </p:pic>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688320" y="2386135"/>
            <a:ext cx="2155488" cy="1906961"/>
          </a:xfrm>
          <a:prstGeom prst="rect">
            <a:avLst/>
          </a:prstGeom>
        </p:spPr>
      </p:pic>
      <p:sp>
        <p:nvSpPr>
          <p:cNvPr id="2" name="Titre 1"/>
          <p:cNvSpPr>
            <a:spLocks noGrp="1"/>
          </p:cNvSpPr>
          <p:nvPr>
            <p:ph type="title"/>
          </p:nvPr>
        </p:nvSpPr>
        <p:spPr>
          <a:xfrm>
            <a:off x="1907704" y="260648"/>
            <a:ext cx="6264696" cy="652934"/>
          </a:xfrm>
        </p:spPr>
        <p:txBody>
          <a:bodyPr>
            <a:normAutofit/>
          </a:bodyPr>
          <a:lstStyle/>
          <a:p>
            <a:pPr algn="l"/>
            <a:r>
              <a:rPr lang="hr-HR" sz="3200" b="1" dirty="0" err="1" smtClean="0">
                <a:solidFill>
                  <a:schemeClr val="accent4"/>
                </a:solidFill>
              </a:rPr>
              <a:t>Monitoring</a:t>
            </a:r>
            <a:r>
              <a:rPr lang="hr-HR" sz="3200" b="1" dirty="0" smtClean="0">
                <a:solidFill>
                  <a:schemeClr val="accent4"/>
                </a:solidFill>
              </a:rPr>
              <a:t> zlatne žutice</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r>
              <a:rPr lang="hr-HR" sz="2200" b="1" u="sng" dirty="0" smtClean="0">
                <a:solidFill>
                  <a:schemeClr val="accent4"/>
                </a:solidFill>
              </a:rPr>
              <a:t>Prepoznavanje američkog cvrčka</a:t>
            </a:r>
            <a:endParaRPr lang="fr-FR" sz="2200" b="1" u="sng" dirty="0" smtClean="0">
              <a:solidFill>
                <a:schemeClr val="accent4"/>
              </a:solidFill>
            </a:endParaRPr>
          </a:p>
          <a:p>
            <a:pPr marL="0" indent="0" algn="just">
              <a:buNone/>
            </a:pPr>
            <a:endParaRPr lang="fr-FR" sz="2200" b="1" u="sng" dirty="0">
              <a:solidFill>
                <a:schemeClr val="accent4"/>
              </a:solidFill>
            </a:endParaRPr>
          </a:p>
          <a:p>
            <a:pPr marL="0" indent="0" algn="just">
              <a:buNone/>
            </a:pPr>
            <a:endParaRPr lang="fr-FR" sz="2200" b="1" u="sng"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12</a:t>
            </a:fld>
            <a:endParaRPr lang="fr-FR" dirty="0"/>
          </a:p>
        </p:txBody>
      </p:sp>
      <p:sp>
        <p:nvSpPr>
          <p:cNvPr id="15" name="ZoneTexte 14"/>
          <p:cNvSpPr txBox="1"/>
          <p:nvPr/>
        </p:nvSpPr>
        <p:spPr>
          <a:xfrm>
            <a:off x="2438228" y="4319518"/>
            <a:ext cx="4135096" cy="261610"/>
          </a:xfrm>
          <a:prstGeom prst="rect">
            <a:avLst/>
          </a:prstGeom>
          <a:noFill/>
        </p:spPr>
        <p:txBody>
          <a:bodyPr wrap="square" rtlCol="0">
            <a:spAutoFit/>
          </a:bodyPr>
          <a:lstStyle/>
          <a:p>
            <a:pPr algn="ctr"/>
            <a:r>
              <a:rPr lang="hr-HR" sz="1100" i="1" dirty="0" smtClean="0"/>
              <a:t>Stadiji razvoja ličinke</a:t>
            </a:r>
            <a:r>
              <a:rPr lang="fr-FR" sz="1100" i="1" dirty="0" smtClean="0"/>
              <a:t>: L1 </a:t>
            </a:r>
            <a:r>
              <a:rPr lang="hr-HR" sz="1100" i="1" dirty="0" smtClean="0"/>
              <a:t>(lijevo)</a:t>
            </a:r>
            <a:r>
              <a:rPr lang="fr-FR" sz="1100" i="1" dirty="0" smtClean="0"/>
              <a:t>, L3 </a:t>
            </a:r>
            <a:r>
              <a:rPr lang="hr-HR" sz="1100" i="1" dirty="0" smtClean="0"/>
              <a:t>(u sredini) i </a:t>
            </a:r>
            <a:r>
              <a:rPr lang="fr-FR" sz="1100" i="1" dirty="0" smtClean="0"/>
              <a:t>L5 </a:t>
            </a:r>
            <a:r>
              <a:rPr lang="hr-HR" sz="1100" i="1" dirty="0" smtClean="0"/>
              <a:t>(desno)</a:t>
            </a:r>
            <a:endParaRPr lang="fr-FR" sz="1100" i="1" dirty="0"/>
          </a:p>
        </p:txBody>
      </p:sp>
      <p:sp>
        <p:nvSpPr>
          <p:cNvPr id="21" name="Ellipse 20"/>
          <p:cNvSpPr/>
          <p:nvPr/>
        </p:nvSpPr>
        <p:spPr>
          <a:xfrm>
            <a:off x="4716016" y="3717032"/>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28184" y="3284984"/>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674098" y="2195572"/>
            <a:ext cx="5683479" cy="369332"/>
          </a:xfrm>
          <a:prstGeom prst="rect">
            <a:avLst/>
          </a:prstGeom>
          <a:solidFill>
            <a:schemeClr val="accent3">
              <a:lumMod val="20000"/>
              <a:lumOff val="80000"/>
            </a:schemeClr>
          </a:solidFill>
          <a:ln>
            <a:solidFill>
              <a:srgbClr val="00B050"/>
            </a:solidFill>
          </a:ln>
        </p:spPr>
        <p:txBody>
          <a:bodyPr wrap="none" rtlCol="0">
            <a:spAutoFit/>
          </a:bodyPr>
          <a:lstStyle/>
          <a:p>
            <a:pPr algn="ctr"/>
            <a:r>
              <a:rPr lang="hr-HR" dirty="0" smtClean="0"/>
              <a:t>Ima dvije simetrične crne točke na </a:t>
            </a:r>
            <a:r>
              <a:rPr lang="hr-HR" dirty="0" err="1" smtClean="0"/>
              <a:t>dorzo</a:t>
            </a:r>
            <a:r>
              <a:rPr lang="hr-HR" dirty="0" smtClean="0"/>
              <a:t>-lateralnoj poziciji </a:t>
            </a:r>
            <a:endParaRPr lang="fr-FR" dirty="0"/>
          </a:p>
        </p:txBody>
      </p:sp>
      <p:sp>
        <p:nvSpPr>
          <p:cNvPr id="25" name="ZoneTexte 24"/>
          <p:cNvSpPr txBox="1"/>
          <p:nvPr/>
        </p:nvSpPr>
        <p:spPr>
          <a:xfrm>
            <a:off x="4865816" y="6479758"/>
            <a:ext cx="4135096" cy="261610"/>
          </a:xfrm>
          <a:prstGeom prst="rect">
            <a:avLst/>
          </a:prstGeom>
          <a:noFill/>
        </p:spPr>
        <p:txBody>
          <a:bodyPr wrap="square" rtlCol="0">
            <a:spAutoFit/>
          </a:bodyPr>
          <a:lstStyle/>
          <a:p>
            <a:pPr algn="ctr"/>
            <a:r>
              <a:rPr lang="fr-FR" sz="1100" i="1" dirty="0" smtClean="0"/>
              <a:t>Scapho</a:t>
            </a:r>
            <a:r>
              <a:rPr lang="hr-HR" sz="1100" i="1" dirty="0" smtClean="0"/>
              <a:t>i</a:t>
            </a:r>
            <a:r>
              <a:rPr lang="fr-FR" sz="1100" i="1" dirty="0" smtClean="0"/>
              <a:t>deus titanus</a:t>
            </a:r>
            <a:endParaRPr lang="fr-FR" sz="1100" i="1" dirty="0"/>
          </a:p>
        </p:txBody>
      </p:sp>
      <p:sp>
        <p:nvSpPr>
          <p:cNvPr id="27" name="Espace réservé du contenu 2"/>
          <p:cNvSpPr txBox="1">
            <a:spLocks/>
          </p:cNvSpPr>
          <p:nvPr/>
        </p:nvSpPr>
        <p:spPr>
          <a:xfrm>
            <a:off x="509015" y="4847285"/>
            <a:ext cx="4456112" cy="2028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t>Odrasli oblik:</a:t>
            </a:r>
          </a:p>
          <a:p>
            <a:pPr algn="just"/>
            <a:r>
              <a:rPr lang="hr-HR" sz="2200" dirty="0" smtClean="0"/>
              <a:t>Smeđe boje</a:t>
            </a:r>
            <a:endParaRPr lang="en-US" sz="2200" dirty="0"/>
          </a:p>
          <a:p>
            <a:pPr algn="just"/>
            <a:r>
              <a:rPr lang="hr-HR" sz="2200" dirty="0" smtClean="0"/>
              <a:t>Duljine od </a:t>
            </a:r>
            <a:r>
              <a:rPr lang="en-US" sz="2200" dirty="0" smtClean="0"/>
              <a:t>4</a:t>
            </a:r>
            <a:r>
              <a:rPr lang="hr-HR" sz="2200" dirty="0" smtClean="0"/>
              <a:t>,</a:t>
            </a:r>
            <a:r>
              <a:rPr lang="en-US" sz="2200" dirty="0" smtClean="0"/>
              <a:t>8 </a:t>
            </a:r>
            <a:r>
              <a:rPr lang="hr-HR" sz="2200" dirty="0" smtClean="0"/>
              <a:t>do </a:t>
            </a:r>
            <a:r>
              <a:rPr lang="en-US" sz="2200" dirty="0" smtClean="0"/>
              <a:t>5</a:t>
            </a:r>
            <a:r>
              <a:rPr lang="hr-HR" sz="2200" dirty="0" smtClean="0"/>
              <a:t>,</a:t>
            </a:r>
            <a:r>
              <a:rPr lang="en-US" sz="2200" dirty="0" smtClean="0"/>
              <a:t>8 mm</a:t>
            </a:r>
            <a:endParaRPr lang="hr-HR" sz="2200" dirty="0" smtClean="0"/>
          </a:p>
        </p:txBody>
      </p:sp>
      <p:pic>
        <p:nvPicPr>
          <p:cNvPr id="19" name="Image 18"/>
          <p:cNvPicPr/>
          <p:nvPr/>
        </p:nvPicPr>
        <p:blipFill rotWithShape="1">
          <a:blip r:embed="rId6" cstate="print">
            <a:extLst>
              <a:ext uri="{28A0092B-C50C-407E-A947-70E740481C1C}">
                <a14:useLocalDpi xmlns:a14="http://schemas.microsoft.com/office/drawing/2010/main" val="0"/>
              </a:ext>
            </a:extLst>
          </a:blip>
          <a:srcRect l="8764" r="9295"/>
          <a:stretch/>
        </p:blipFill>
        <p:spPr bwMode="auto">
          <a:xfrm rot="16200000">
            <a:off x="6102025" y="4743001"/>
            <a:ext cx="1751459" cy="1669210"/>
          </a:xfrm>
          <a:prstGeom prst="rect">
            <a:avLst/>
          </a:prstGeom>
          <a:ln>
            <a:noFill/>
          </a:ln>
          <a:extLst>
            <a:ext uri="{53640926-AAD7-44D8-BBD7-CCE9431645EC}">
              <a14:shadowObscured xmlns:a14="http://schemas.microsoft.com/office/drawing/2010/main"/>
            </a:ext>
          </a:extLst>
        </p:spPr>
      </p:pic>
      <p:sp>
        <p:nvSpPr>
          <p:cNvPr id="24" name="Ellipse 23"/>
          <p:cNvSpPr/>
          <p:nvPr/>
        </p:nvSpPr>
        <p:spPr>
          <a:xfrm>
            <a:off x="1547664" y="2780928"/>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055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err="1">
                <a:solidFill>
                  <a:schemeClr val="accent4"/>
                </a:solidFill>
              </a:rPr>
              <a:t>Monitoring</a:t>
            </a:r>
            <a:r>
              <a:rPr lang="hr-HR" sz="3200" b="1" dirty="0">
                <a:solidFill>
                  <a:schemeClr val="accent4"/>
                </a:solidFill>
              </a:rPr>
              <a:t> zlatne žutice</a:t>
            </a:r>
            <a:endParaRPr lang="fr-FR" sz="3200" b="1" dirty="0">
              <a:solidFill>
                <a:schemeClr val="accent4"/>
              </a:solidFill>
            </a:endParaRPr>
          </a:p>
        </p:txBody>
      </p:sp>
      <p:sp>
        <p:nvSpPr>
          <p:cNvPr id="14" name="Espace réservé du contenu 2"/>
          <p:cNvSpPr>
            <a:spLocks noGrp="1"/>
          </p:cNvSpPr>
          <p:nvPr>
            <p:ph idx="1"/>
          </p:nvPr>
        </p:nvSpPr>
        <p:spPr>
          <a:xfrm>
            <a:off x="395536" y="1495325"/>
            <a:ext cx="8318831" cy="4525963"/>
          </a:xfrm>
        </p:spPr>
        <p:txBody>
          <a:bodyPr>
            <a:normAutofit/>
          </a:bodyPr>
          <a:lstStyle/>
          <a:p>
            <a:pPr marL="0" indent="0" algn="just">
              <a:buNone/>
            </a:pPr>
            <a:r>
              <a:rPr lang="hr-HR" sz="2200" b="1" u="sng" dirty="0">
                <a:solidFill>
                  <a:schemeClr val="accent4"/>
                </a:solidFill>
              </a:rPr>
              <a:t>Prepoznavanje američkog cvrčka</a:t>
            </a:r>
            <a:endParaRPr lang="fr-FR" sz="2200" b="1" u="sng" dirty="0">
              <a:solidFill>
                <a:schemeClr val="accent4"/>
              </a:solidFill>
            </a:endParaRPr>
          </a:p>
          <a:p>
            <a:pPr marL="0" indent="0" algn="just">
              <a:buNone/>
            </a:pPr>
            <a:endParaRPr lang="en-US" sz="2200" dirty="0"/>
          </a:p>
          <a:p>
            <a:pPr algn="just"/>
            <a:r>
              <a:rPr lang="hr-HR" sz="2200" dirty="0" smtClean="0"/>
              <a:t>S ponešto iskustva </a:t>
            </a:r>
            <a:r>
              <a:rPr lang="hr-HR" sz="2200" dirty="0"/>
              <a:t>američkog </a:t>
            </a:r>
            <a:r>
              <a:rPr lang="hr-HR" sz="2200" dirty="0" smtClean="0"/>
              <a:t>cvrčka je </a:t>
            </a:r>
            <a:r>
              <a:rPr lang="hr-HR" sz="2200" dirty="0"/>
              <a:t>moguće prepoznati </a:t>
            </a:r>
            <a:r>
              <a:rPr lang="hr-HR" sz="2200" dirty="0" smtClean="0"/>
              <a:t>na trsu već od prvog razvojnog stadija ličinke</a:t>
            </a:r>
          </a:p>
          <a:p>
            <a:pPr algn="just"/>
            <a:endParaRPr lang="en-US" sz="1700" dirty="0"/>
          </a:p>
          <a:p>
            <a:pPr algn="just"/>
            <a:r>
              <a:rPr lang="hr-HR" sz="2200" dirty="0" smtClean="0"/>
              <a:t>Za prve razvojne stadije potrebno je pregledati 100 do 200 listova na mladicama na deblu i na bazalnim </a:t>
            </a:r>
            <a:r>
              <a:rPr lang="hr-HR" sz="2200" dirty="0" smtClean="0"/>
              <a:t>listovima</a:t>
            </a:r>
          </a:p>
          <a:p>
            <a:pPr algn="just"/>
            <a:endParaRPr lang="hr-HR" sz="1700" dirty="0"/>
          </a:p>
          <a:p>
            <a:pPr algn="just"/>
            <a:r>
              <a:rPr lang="hr-HR" sz="2200" dirty="0" smtClean="0"/>
              <a:t>Žute </a:t>
            </a:r>
            <a:r>
              <a:rPr lang="hr-HR" sz="2200" dirty="0" smtClean="0"/>
              <a:t>ljepljive ploče koriste </a:t>
            </a:r>
            <a:r>
              <a:rPr lang="hr-HR" sz="2200" dirty="0" smtClean="0"/>
              <a:t>se za </a:t>
            </a:r>
            <a:r>
              <a:rPr lang="hr-HR" sz="2200" dirty="0" smtClean="0"/>
              <a:t>ulov </a:t>
            </a:r>
          </a:p>
          <a:p>
            <a:pPr marL="182563" indent="-182563" algn="just">
              <a:buNone/>
            </a:pPr>
            <a:r>
              <a:rPr lang="hr-HR" sz="2200" dirty="0"/>
              <a:t>	</a:t>
            </a:r>
            <a:r>
              <a:rPr lang="hr-HR" sz="2200" dirty="0" smtClean="0"/>
              <a:t>odraslih oblika u vinogradu ili </a:t>
            </a:r>
          </a:p>
          <a:p>
            <a:pPr marL="182563" indent="-182563" algn="just">
              <a:buNone/>
            </a:pPr>
            <a:r>
              <a:rPr lang="hr-HR" sz="2200" dirty="0"/>
              <a:t>	</a:t>
            </a:r>
            <a:r>
              <a:rPr lang="hr-HR" sz="2200" dirty="0" smtClean="0"/>
              <a:t>u blizini zapuštenih loza</a:t>
            </a:r>
          </a:p>
        </p:txBody>
      </p:sp>
      <p:sp>
        <p:nvSpPr>
          <p:cNvPr id="4" name="Espace réservé du numéro de diapositive 3"/>
          <p:cNvSpPr>
            <a:spLocks noGrp="1"/>
          </p:cNvSpPr>
          <p:nvPr>
            <p:ph type="sldNum" sz="quarter" idx="12"/>
          </p:nvPr>
        </p:nvSpPr>
        <p:spPr>
          <a:xfrm>
            <a:off x="6867266" y="6421542"/>
            <a:ext cx="2057400" cy="365125"/>
          </a:xfrm>
        </p:spPr>
        <p:txBody>
          <a:bodyPr/>
          <a:lstStyle/>
          <a:p>
            <a:fld id="{CEEAE205-6137-41B9-BEA5-9BC9887B9550}" type="slidenum">
              <a:rPr lang="fr-FR" smtClean="0"/>
              <a:t>13</a:t>
            </a:fld>
            <a:endParaRPr lang="fr-FR" dirty="0"/>
          </a:p>
        </p:txBody>
      </p:sp>
      <p:pic>
        <p:nvPicPr>
          <p:cNvPr id="8194" name="Picture 2" descr="P:\INVA PROTECT\Photos\Photos pièges\Haut Rhin\EGU\EGU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7" t="22514" r="34740" b="58596"/>
          <a:stretch/>
        </p:blipFill>
        <p:spPr bwMode="auto">
          <a:xfrm>
            <a:off x="5300060" y="4221088"/>
            <a:ext cx="3664428" cy="232885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300060" y="6544949"/>
            <a:ext cx="3648873" cy="261610"/>
          </a:xfrm>
          <a:prstGeom prst="rect">
            <a:avLst/>
          </a:prstGeom>
          <a:noFill/>
        </p:spPr>
        <p:txBody>
          <a:bodyPr wrap="square" rtlCol="0">
            <a:spAutoFit/>
          </a:bodyPr>
          <a:lstStyle/>
          <a:p>
            <a:pPr algn="ctr"/>
            <a:r>
              <a:rPr lang="hr-HR" sz="1100" i="1" dirty="0" smtClean="0"/>
              <a:t>Žuta ljepljiva ploča (IFV)</a:t>
            </a:r>
            <a:endParaRPr lang="fr-FR" sz="1100" i="1" dirty="0"/>
          </a:p>
        </p:txBody>
      </p:sp>
    </p:spTree>
    <p:extLst>
      <p:ext uri="{BB962C8B-B14F-4D97-AF65-F5344CB8AC3E}">
        <p14:creationId xmlns:p14="http://schemas.microsoft.com/office/powerpoint/2010/main" val="279310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err="1">
                <a:solidFill>
                  <a:schemeClr val="accent4"/>
                </a:solidFill>
              </a:rPr>
              <a:t>Monitoring</a:t>
            </a:r>
            <a:r>
              <a:rPr lang="hr-HR" sz="3200" b="1" dirty="0">
                <a:solidFill>
                  <a:schemeClr val="accent4"/>
                </a:solidFill>
              </a:rPr>
              <a:t> zlatne žutice</a:t>
            </a:r>
            <a:endParaRPr lang="fr-FR" sz="3200" b="1" dirty="0">
              <a:solidFill>
                <a:schemeClr val="accent4"/>
              </a:solidFill>
            </a:endParaRPr>
          </a:p>
        </p:txBody>
      </p:sp>
      <p:sp>
        <p:nvSpPr>
          <p:cNvPr id="3" name="Espace réservé du contenu 2"/>
          <p:cNvSpPr>
            <a:spLocks noGrp="1"/>
          </p:cNvSpPr>
          <p:nvPr>
            <p:ph idx="1"/>
          </p:nvPr>
        </p:nvSpPr>
        <p:spPr>
          <a:xfrm>
            <a:off x="539552" y="1628800"/>
            <a:ext cx="8064896" cy="4525963"/>
          </a:xfrm>
        </p:spPr>
        <p:txBody>
          <a:bodyPr>
            <a:normAutofit/>
          </a:bodyPr>
          <a:lstStyle/>
          <a:p>
            <a:pPr marL="0" indent="0" algn="just">
              <a:buNone/>
            </a:pPr>
            <a:r>
              <a:rPr lang="hr-HR" sz="2200" b="1" u="sng" dirty="0" smtClean="0">
                <a:solidFill>
                  <a:schemeClr val="accent4"/>
                </a:solidFill>
              </a:rPr>
              <a:t>Nova zaraza </a:t>
            </a:r>
            <a:r>
              <a:rPr lang="hr-HR" sz="2200" b="1" u="sng" dirty="0" smtClean="0">
                <a:solidFill>
                  <a:schemeClr val="accent4"/>
                </a:solidFill>
              </a:rPr>
              <a:t>zlatnom žuticom </a:t>
            </a:r>
            <a:r>
              <a:rPr lang="hr-HR" sz="2200" b="1" u="sng" dirty="0" smtClean="0">
                <a:solidFill>
                  <a:schemeClr val="accent4"/>
                </a:solidFill>
              </a:rPr>
              <a:t>u području koje još nije zaraženo može se spriječiti suzbijanjem </a:t>
            </a:r>
            <a:r>
              <a:rPr lang="hr-HR" sz="2200" b="1" u="sng" dirty="0" smtClean="0">
                <a:solidFill>
                  <a:schemeClr val="accent4"/>
                </a:solidFill>
              </a:rPr>
              <a:t>potencijalnih izvora zaraze:</a:t>
            </a:r>
          </a:p>
          <a:p>
            <a:pPr marL="0" indent="0" algn="just">
              <a:buNone/>
            </a:pPr>
            <a:endParaRPr lang="fr-FR" sz="2200" b="1" u="sng" dirty="0">
              <a:solidFill>
                <a:srgbClr val="261474"/>
              </a:solidFill>
            </a:endParaRPr>
          </a:p>
          <a:p>
            <a:pPr algn="just"/>
            <a:r>
              <a:rPr lang="hr-HR" sz="2200" dirty="0" smtClean="0"/>
              <a:t>Potencijalni izvori zaraze</a:t>
            </a:r>
            <a:r>
              <a:rPr lang="en-US" sz="2200" dirty="0" smtClean="0"/>
              <a:t>: </a:t>
            </a:r>
            <a:r>
              <a:rPr lang="hr-HR" sz="2200" dirty="0" smtClean="0"/>
              <a:t>divlja loza, zapušteni trsovi i ostale biljne vrste poput obične </a:t>
            </a:r>
            <a:r>
              <a:rPr lang="hr-HR" sz="2200" dirty="0" err="1" smtClean="0"/>
              <a:t>pavitine</a:t>
            </a:r>
            <a:r>
              <a:rPr lang="hr-HR" sz="2200" dirty="0" smtClean="0"/>
              <a:t> i crne johe: </a:t>
            </a:r>
          </a:p>
          <a:p>
            <a:pPr algn="just"/>
            <a:endParaRPr lang="hr-HR" sz="100" dirty="0" smtClean="0"/>
          </a:p>
          <a:p>
            <a:pPr lvl="1" algn="just">
              <a:buFont typeface="Calibri" panose="020F0502020204030204" pitchFamily="34" charset="0"/>
              <a:buChar char="−"/>
            </a:pPr>
            <a:r>
              <a:rPr lang="hr-HR" sz="2200" dirty="0" smtClean="0"/>
              <a:t> Ove biljke predstavljaju rizik epidemijskog širenja</a:t>
            </a:r>
          </a:p>
          <a:p>
            <a:pPr lvl="1" algn="just">
              <a:buFont typeface="Calibri" panose="020F0502020204030204" pitchFamily="34" charset="0"/>
              <a:buChar char="−"/>
            </a:pPr>
            <a:r>
              <a:rPr lang="hr-HR" sz="2200" dirty="0"/>
              <a:t> </a:t>
            </a:r>
            <a:r>
              <a:rPr lang="hr-HR" sz="2200" dirty="0" smtClean="0"/>
              <a:t>Također su važne u smislu očuvanja </a:t>
            </a:r>
            <a:r>
              <a:rPr lang="hr-HR" sz="2200" dirty="0" err="1" smtClean="0"/>
              <a:t>bioraznolikosti</a:t>
            </a:r>
            <a:r>
              <a:rPr lang="hr-HR" sz="2200" dirty="0" smtClean="0"/>
              <a:t> ekosustava</a:t>
            </a:r>
            <a:endParaRPr lang="en-US" sz="2200" dirty="0"/>
          </a:p>
          <a:p>
            <a:pPr lvl="1" algn="just"/>
            <a:endParaRPr lang="hr-HR" sz="2200" dirty="0" smtClean="0"/>
          </a:p>
          <a:p>
            <a:pPr marL="914400" lvl="2" indent="0" algn="just">
              <a:buNone/>
            </a:pPr>
            <a:r>
              <a:rPr lang="fr-FR" sz="2200" dirty="0" smtClean="0">
                <a:sym typeface="Wingdings" pitchFamily="2" charset="2"/>
              </a:rPr>
              <a:t> </a:t>
            </a:r>
            <a:r>
              <a:rPr lang="hr-HR" sz="2200" dirty="0" smtClean="0">
                <a:sym typeface="Wingdings" pitchFamily="2" charset="2"/>
              </a:rPr>
              <a:t>Djelovati u skladu sa situacijom i procjenom rizika</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14</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52793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err="1">
                <a:solidFill>
                  <a:schemeClr val="accent4"/>
                </a:solidFill>
              </a:rPr>
              <a:t>Monitoring</a:t>
            </a:r>
            <a:r>
              <a:rPr lang="hr-HR" sz="3200" b="1" dirty="0">
                <a:solidFill>
                  <a:schemeClr val="accent4"/>
                </a:solidFill>
              </a:rPr>
              <a:t> zlatne žutice</a:t>
            </a:r>
            <a:endParaRPr lang="fr-FR" sz="3200" b="1" dirty="0">
              <a:solidFill>
                <a:schemeClr val="accent4"/>
              </a:solidFill>
            </a:endParaRPr>
          </a:p>
        </p:txBody>
      </p:sp>
      <p:sp>
        <p:nvSpPr>
          <p:cNvPr id="5" name="Espace réservé du contenu 2"/>
          <p:cNvSpPr>
            <a:spLocks noGrp="1"/>
          </p:cNvSpPr>
          <p:nvPr>
            <p:ph idx="1"/>
          </p:nvPr>
        </p:nvSpPr>
        <p:spPr>
          <a:xfrm>
            <a:off x="539552" y="1628801"/>
            <a:ext cx="8064896" cy="3528392"/>
          </a:xfrm>
        </p:spPr>
        <p:txBody>
          <a:bodyPr>
            <a:normAutofit lnSpcReduction="10000"/>
          </a:bodyPr>
          <a:lstStyle/>
          <a:p>
            <a:pPr marL="0" indent="0" algn="just">
              <a:buNone/>
            </a:pPr>
            <a:r>
              <a:rPr lang="hr-HR" sz="2200" b="1" u="sng" dirty="0" err="1" smtClean="0">
                <a:solidFill>
                  <a:schemeClr val="accent4"/>
                </a:solidFill>
              </a:rPr>
              <a:t>Monitoring</a:t>
            </a:r>
            <a:r>
              <a:rPr lang="hr-HR" sz="2200" b="1" u="sng" dirty="0" smtClean="0">
                <a:solidFill>
                  <a:schemeClr val="accent4"/>
                </a:solidFill>
              </a:rPr>
              <a:t> šireg vinogradarskog područja</a:t>
            </a:r>
            <a:endParaRPr lang="fr-FR" sz="2200" b="1" u="sng" dirty="0">
              <a:solidFill>
                <a:schemeClr val="accent4"/>
              </a:solidFill>
            </a:endParaRPr>
          </a:p>
          <a:p>
            <a:pPr algn="just"/>
            <a:endParaRPr lang="en-US" sz="2200" dirty="0"/>
          </a:p>
          <a:p>
            <a:pPr algn="just"/>
            <a:r>
              <a:rPr lang="hr-HR" sz="2200" dirty="0" smtClean="0"/>
              <a:t>Tiče se svih vinogradara </a:t>
            </a:r>
            <a:r>
              <a:rPr lang="en-US" sz="2200" dirty="0" smtClean="0">
                <a:sym typeface="Wingdings" pitchFamily="2" charset="2"/>
              </a:rPr>
              <a:t></a:t>
            </a:r>
            <a:r>
              <a:rPr lang="en-US" sz="2200" dirty="0" smtClean="0"/>
              <a:t> </a:t>
            </a:r>
            <a:r>
              <a:rPr lang="hr-HR" sz="2200" dirty="0" smtClean="0"/>
              <a:t>po tom pitanju bitan je kolektivan </a:t>
            </a:r>
            <a:r>
              <a:rPr lang="hr-HR" sz="2200" dirty="0" err="1" smtClean="0"/>
              <a:t>monitoring</a:t>
            </a:r>
            <a:r>
              <a:rPr lang="hr-HR" sz="2200" dirty="0" smtClean="0"/>
              <a:t> na širem području</a:t>
            </a:r>
            <a:endParaRPr lang="en-US" sz="2200" dirty="0"/>
          </a:p>
          <a:p>
            <a:pPr algn="just"/>
            <a:endParaRPr lang="en-US" sz="2200" dirty="0"/>
          </a:p>
          <a:p>
            <a:pPr algn="just"/>
            <a:r>
              <a:rPr lang="hr-HR" sz="2200" dirty="0" smtClean="0"/>
              <a:t>Kod sumnje na zarazu potrebno je kontaktirati </a:t>
            </a:r>
            <a:r>
              <a:rPr lang="hr-HR" sz="2200" dirty="0" err="1" smtClean="0"/>
              <a:t>fitosanitarnog</a:t>
            </a:r>
            <a:r>
              <a:rPr lang="hr-HR" sz="2200" dirty="0" smtClean="0"/>
              <a:t> inspektora </a:t>
            </a:r>
            <a:r>
              <a:rPr lang="en-US" sz="2200" dirty="0" smtClean="0">
                <a:sym typeface="Wingdings" pitchFamily="2" charset="2"/>
              </a:rPr>
              <a:t></a:t>
            </a:r>
            <a:r>
              <a:rPr lang="en-US" sz="2200" dirty="0" smtClean="0"/>
              <a:t> </a:t>
            </a:r>
            <a:r>
              <a:rPr lang="hr-HR" sz="2200" dirty="0" smtClean="0"/>
              <a:t>kako bi se potvrdila eventualna zaraza i kako bi se ta informacija službeno objavila</a:t>
            </a:r>
            <a:endParaRPr lang="en-US" sz="2200" dirty="0"/>
          </a:p>
          <a:p>
            <a:pPr algn="just"/>
            <a:endParaRPr lang="en-US" sz="2200" dirty="0"/>
          </a:p>
          <a:p>
            <a:pPr algn="just"/>
            <a:r>
              <a:rPr lang="hr-HR" sz="2200" dirty="0" smtClean="0"/>
              <a:t>Fitoplazma se utvrđuje laboratorijskom analizom</a:t>
            </a:r>
            <a:endParaRPr lang="fr-FR" sz="2200" b="1" u="sng" dirty="0" smtClean="0">
              <a:solidFill>
                <a:srgbClr val="261474"/>
              </a:solidFill>
            </a:endParaRPr>
          </a:p>
          <a:p>
            <a:pPr marL="0" indent="0" algn="just">
              <a:buNone/>
            </a:pP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15</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32801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6264696" cy="652934"/>
          </a:xfrm>
        </p:spPr>
        <p:txBody>
          <a:bodyPr>
            <a:normAutofit fontScale="90000"/>
          </a:bodyPr>
          <a:lstStyle/>
          <a:p>
            <a:pPr algn="l"/>
            <a:r>
              <a:rPr lang="hr-HR" sz="3200" b="1" dirty="0" smtClean="0">
                <a:solidFill>
                  <a:schemeClr val="accent4"/>
                </a:solidFill>
              </a:rPr>
              <a:t>Korištenje nezaraženog sadnog materijala</a:t>
            </a:r>
            <a:endParaRPr lang="fr-FR" sz="3200" b="1" dirty="0">
              <a:solidFill>
                <a:schemeClr val="accent4"/>
              </a:solidFill>
            </a:endParaRPr>
          </a:p>
        </p:txBody>
      </p:sp>
      <p:sp>
        <p:nvSpPr>
          <p:cNvPr id="5" name="Espace réservé du contenu 2"/>
          <p:cNvSpPr>
            <a:spLocks noGrp="1"/>
          </p:cNvSpPr>
          <p:nvPr>
            <p:ph idx="1"/>
          </p:nvPr>
        </p:nvSpPr>
        <p:spPr>
          <a:xfrm>
            <a:off x="539552" y="1627308"/>
            <a:ext cx="5472608" cy="4525963"/>
          </a:xfrm>
        </p:spPr>
        <p:txBody>
          <a:bodyPr>
            <a:normAutofit fontScale="92500"/>
          </a:bodyPr>
          <a:lstStyle/>
          <a:p>
            <a:pPr algn="just"/>
            <a:r>
              <a:rPr lang="hr-HR" sz="2200" dirty="0" smtClean="0"/>
              <a:t>Tri mogućnosti širenja bolesti</a:t>
            </a:r>
            <a:r>
              <a:rPr lang="fr-FR" sz="2200" dirty="0" smtClean="0"/>
              <a:t>:</a:t>
            </a:r>
          </a:p>
          <a:p>
            <a:pPr marL="0" indent="0" algn="just">
              <a:buNone/>
            </a:pPr>
            <a:r>
              <a:rPr lang="fr-FR" sz="2200" dirty="0" smtClean="0"/>
              <a:t> </a:t>
            </a:r>
            <a:endParaRPr lang="fr-FR" sz="2200" dirty="0"/>
          </a:p>
          <a:p>
            <a:pPr marL="1085850" lvl="2" indent="-285750" algn="just">
              <a:buFontTx/>
              <a:buChar char="-"/>
            </a:pPr>
            <a:r>
              <a:rPr lang="hr-HR" sz="2200" dirty="0" smtClean="0"/>
              <a:t>Sadnja zaraženog sadnog materijala</a:t>
            </a:r>
            <a:endParaRPr lang="en-US" sz="2200" dirty="0"/>
          </a:p>
          <a:p>
            <a:pPr marL="1085850" lvl="2" indent="-285750" algn="just">
              <a:buFontTx/>
              <a:buChar char="-"/>
            </a:pPr>
            <a:r>
              <a:rPr lang="hr-HR" sz="2200" dirty="0" smtClean="0"/>
              <a:t>Prijenos ili let zaraženog cvrčka</a:t>
            </a:r>
            <a:endParaRPr lang="en-US" sz="2200" dirty="0"/>
          </a:p>
          <a:p>
            <a:pPr marL="1085850" lvl="2" indent="-285750" algn="just">
              <a:buFontTx/>
              <a:buChar char="-"/>
            </a:pPr>
            <a:r>
              <a:rPr lang="hr-HR" sz="2200" dirty="0" smtClean="0"/>
              <a:t>Prijenos na lozu s ostalih (zaraženih) domaćina</a:t>
            </a:r>
            <a:endParaRPr lang="en-US" sz="2200" dirty="0" smtClean="0"/>
          </a:p>
          <a:p>
            <a:pPr marL="800100" lvl="2" indent="0" algn="just">
              <a:buNone/>
            </a:pPr>
            <a:endParaRPr lang="fr-FR" sz="1400" dirty="0" smtClean="0"/>
          </a:p>
          <a:p>
            <a:pPr marL="800100" lvl="2" indent="0" algn="just">
              <a:buNone/>
            </a:pPr>
            <a:endParaRPr lang="fr-FR" sz="1400" dirty="0" smtClean="0"/>
          </a:p>
          <a:p>
            <a:pPr marL="800100" lvl="2" indent="0" algn="just">
              <a:buNone/>
            </a:pPr>
            <a:endParaRPr lang="fr-FR" sz="1400" dirty="0" smtClean="0"/>
          </a:p>
          <a:p>
            <a:pPr marL="457200" indent="-514350" algn="just"/>
            <a:r>
              <a:rPr lang="hr-HR" sz="2200" dirty="0" smtClean="0"/>
              <a:t>Rasadnici</a:t>
            </a:r>
            <a:r>
              <a:rPr lang="fr-FR" sz="2200" dirty="0" smtClean="0"/>
              <a:t>:</a:t>
            </a:r>
          </a:p>
          <a:p>
            <a:pPr marL="0" indent="0" algn="just">
              <a:buNone/>
            </a:pPr>
            <a:r>
              <a:rPr lang="fr-FR" sz="2200" dirty="0"/>
              <a:t>	</a:t>
            </a:r>
            <a:r>
              <a:rPr lang="fr-FR" sz="2200" dirty="0" smtClean="0">
                <a:sym typeface="Wingdings" pitchFamily="2" charset="2"/>
              </a:rPr>
              <a:t> </a:t>
            </a:r>
            <a:r>
              <a:rPr lang="hr-HR" sz="2200" dirty="0" smtClean="0">
                <a:sym typeface="Wingdings" pitchFamily="2" charset="2"/>
              </a:rPr>
              <a:t>Potrebno je vršiti temeljiti </a:t>
            </a:r>
            <a:r>
              <a:rPr lang="hr-HR" sz="2200" dirty="0" err="1" smtClean="0">
                <a:sym typeface="Wingdings" pitchFamily="2" charset="2"/>
              </a:rPr>
              <a:t>monitoring</a:t>
            </a:r>
            <a:r>
              <a:rPr lang="hr-HR" sz="2200" dirty="0" smtClean="0">
                <a:sym typeface="Wingdings" pitchFamily="2" charset="2"/>
              </a:rPr>
              <a:t> 	matičnih nasada</a:t>
            </a:r>
            <a:endParaRPr lang="fr-FR" sz="2200" dirty="0" smtClean="0"/>
          </a:p>
          <a:p>
            <a:pPr marL="0" indent="0" algn="just">
              <a:buNone/>
            </a:pPr>
            <a:r>
              <a:rPr lang="fr-FR" sz="2200" dirty="0"/>
              <a:t>	</a:t>
            </a:r>
            <a:r>
              <a:rPr lang="fr-FR" sz="2200" dirty="0" smtClean="0">
                <a:sym typeface="Wingdings" pitchFamily="2" charset="2"/>
              </a:rPr>
              <a:t> </a:t>
            </a:r>
            <a:r>
              <a:rPr lang="hr-HR" sz="2200" dirty="0" smtClean="0">
                <a:sym typeface="Wingdings" pitchFamily="2" charset="2"/>
              </a:rPr>
              <a:t>Cijepovi se mogu tretirati toplom 	vodom s ciljem suzbijanja eventualne zaraze</a:t>
            </a: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16</a:t>
            </a:fld>
            <a:endParaRPr lang="fr-FR" dirty="0"/>
          </a:p>
        </p:txBody>
      </p:sp>
      <p:pic>
        <p:nvPicPr>
          <p:cNvPr id="3074" name="Picture 2" descr="Résultat de recherche d'images pour &quot;pépinière vig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30" y="1628800"/>
            <a:ext cx="2727995"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pépinière vign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589" y="4725144"/>
            <a:ext cx="1626276" cy="1542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2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Zaključci</a:t>
            </a:r>
            <a:endParaRPr lang="fr-FR" sz="3200" b="1" dirty="0">
              <a:solidFill>
                <a:schemeClr val="accent4"/>
              </a:solidFill>
            </a:endParaRPr>
          </a:p>
        </p:txBody>
      </p:sp>
      <p:sp>
        <p:nvSpPr>
          <p:cNvPr id="5" name="Espace réservé du contenu 2"/>
          <p:cNvSpPr>
            <a:spLocks noGrp="1"/>
          </p:cNvSpPr>
          <p:nvPr>
            <p:ph idx="1"/>
          </p:nvPr>
        </p:nvSpPr>
        <p:spPr>
          <a:xfrm>
            <a:off x="539552" y="1772816"/>
            <a:ext cx="7848872" cy="4105948"/>
          </a:xfrm>
        </p:spPr>
        <p:txBody>
          <a:bodyPr>
            <a:normAutofit/>
          </a:bodyPr>
          <a:lstStyle/>
          <a:p>
            <a:pPr algn="just"/>
            <a:r>
              <a:rPr lang="hr-HR" sz="2400" dirty="0" smtClean="0"/>
              <a:t>Zlatna žutica je bolest koja se može brzo širiti, pritom uzrokujući znatne ekonomske gubitke</a:t>
            </a:r>
          </a:p>
          <a:p>
            <a:pPr algn="just"/>
            <a:endParaRPr lang="en-US" sz="1600" dirty="0"/>
          </a:p>
          <a:p>
            <a:pPr algn="just"/>
            <a:r>
              <a:rPr lang="hr-HR" sz="2400" dirty="0" smtClean="0"/>
              <a:t>U nekim vinogradarskim područjima zaraze još uvijek nema, zbog čega je redoviti </a:t>
            </a:r>
            <a:r>
              <a:rPr lang="hr-HR" sz="2400" dirty="0" err="1" smtClean="0"/>
              <a:t>monitoring</a:t>
            </a:r>
            <a:r>
              <a:rPr lang="hr-HR" sz="2400" dirty="0" smtClean="0"/>
              <a:t> od ključnog značaja kako bi se eventualna nova zaraza pravovremeno utvrdila</a:t>
            </a:r>
            <a:endParaRPr lang="en-US" sz="2400" dirty="0"/>
          </a:p>
          <a:p>
            <a:pPr algn="just"/>
            <a:endParaRPr lang="en-US" sz="1600" dirty="0"/>
          </a:p>
          <a:p>
            <a:pPr algn="just"/>
            <a:r>
              <a:rPr lang="hr-HR" sz="2400" dirty="0" smtClean="0"/>
              <a:t>Podizanje svijesti i uključivanje svih dionika iz sektora je ključno s ciljem provedbe kvalitetnog </a:t>
            </a:r>
            <a:r>
              <a:rPr lang="hr-HR" sz="2400" dirty="0" err="1" smtClean="0"/>
              <a:t>monitoringa</a:t>
            </a:r>
            <a:r>
              <a:rPr lang="hr-HR" sz="2400" dirty="0" smtClean="0"/>
              <a:t> i sprječavanja širenja zlatne žutice</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17</a:t>
            </a:fld>
            <a:endParaRPr lang="fr-FR" dirty="0"/>
          </a:p>
        </p:txBody>
      </p:sp>
      <p:grpSp>
        <p:nvGrpSpPr>
          <p:cNvPr id="6" name="Groupe 5"/>
          <p:cNvGrpSpPr/>
          <p:nvPr/>
        </p:nvGrpSpPr>
        <p:grpSpPr>
          <a:xfrm>
            <a:off x="316311" y="5639632"/>
            <a:ext cx="8210795" cy="1005305"/>
            <a:chOff x="316311" y="5639632"/>
            <a:chExt cx="8210795" cy="1005305"/>
          </a:xfrm>
        </p:grpSpPr>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13871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Uvod</a:t>
            </a:r>
            <a:endParaRPr lang="fr-FR" sz="3200" b="1" dirty="0">
              <a:solidFill>
                <a:schemeClr val="accent4"/>
              </a:solidFill>
            </a:endParaRPr>
          </a:p>
        </p:txBody>
      </p:sp>
      <p:sp>
        <p:nvSpPr>
          <p:cNvPr id="3" name="Espace réservé du contenu 2"/>
          <p:cNvSpPr>
            <a:spLocks noGrp="1"/>
          </p:cNvSpPr>
          <p:nvPr>
            <p:ph idx="1"/>
          </p:nvPr>
        </p:nvSpPr>
        <p:spPr>
          <a:xfrm>
            <a:off x="395536" y="1578119"/>
            <a:ext cx="5754077" cy="4525963"/>
          </a:xfrm>
        </p:spPr>
        <p:txBody>
          <a:bodyPr>
            <a:normAutofit fontScale="92500" lnSpcReduction="20000"/>
          </a:bodyPr>
          <a:lstStyle/>
          <a:p>
            <a:pPr marL="0" indent="0" algn="just">
              <a:buNone/>
            </a:pPr>
            <a:r>
              <a:rPr lang="hr-HR" sz="2200" dirty="0" smtClean="0"/>
              <a:t>Zlatna žutica je po prvi put detektirana </a:t>
            </a:r>
            <a:r>
              <a:rPr lang="en-US" sz="2200" dirty="0" smtClean="0"/>
              <a:t>1950</a:t>
            </a:r>
            <a:r>
              <a:rPr lang="hr-HR" sz="2200" dirty="0" smtClean="0"/>
              <a:t>-tih godina u Francuskoj</a:t>
            </a:r>
            <a:endParaRPr lang="en-US" sz="2200" dirty="0" smtClean="0"/>
          </a:p>
          <a:p>
            <a:pPr marL="0" indent="0" algn="just">
              <a:buNone/>
            </a:pPr>
            <a:endParaRPr lang="en-US" sz="2200" dirty="0" smtClean="0"/>
          </a:p>
          <a:p>
            <a:pPr algn="just"/>
            <a:r>
              <a:rPr lang="hr-HR" sz="2200" dirty="0" smtClean="0"/>
              <a:t>Zaražene trsove je nemoguće izliječiti</a:t>
            </a:r>
            <a:endParaRPr lang="en-US" sz="2200" dirty="0" smtClean="0"/>
          </a:p>
          <a:p>
            <a:pPr marL="0" indent="0" algn="just">
              <a:buNone/>
            </a:pPr>
            <a:endParaRPr lang="en-US" sz="2200" dirty="0" smtClean="0"/>
          </a:p>
          <a:p>
            <a:pPr algn="just"/>
            <a:r>
              <a:rPr lang="hr-HR" sz="2200" dirty="0"/>
              <a:t>Nalazi se na </a:t>
            </a:r>
            <a:r>
              <a:rPr lang="fr-FR" sz="2200" dirty="0"/>
              <a:t>A2 EPPO </a:t>
            </a:r>
            <a:r>
              <a:rPr lang="hr-HR" sz="2200" dirty="0"/>
              <a:t>listi</a:t>
            </a:r>
            <a:endParaRPr lang="en-US" sz="2200" dirty="0"/>
          </a:p>
          <a:p>
            <a:pPr algn="just"/>
            <a:endParaRPr lang="en-US" sz="2200" dirty="0" smtClean="0"/>
          </a:p>
          <a:p>
            <a:pPr algn="just"/>
            <a:r>
              <a:rPr lang="hr-HR" sz="2200" dirty="0" smtClean="0"/>
              <a:t>Za njeno širenje potrebno je istovremena prisutnost fitoplazme (uzročnika bolesti), vektora (američkog cvrčka) i domaćina (loze)</a:t>
            </a:r>
            <a:endParaRPr lang="en-US" sz="2200" dirty="0" smtClean="0"/>
          </a:p>
          <a:p>
            <a:pPr algn="just"/>
            <a:endParaRPr lang="en-US" sz="2200" dirty="0" smtClean="0"/>
          </a:p>
          <a:p>
            <a:pPr marL="0" indent="0" algn="just">
              <a:buNone/>
            </a:pPr>
            <a:r>
              <a:rPr lang="en-US" sz="2200" dirty="0" smtClean="0"/>
              <a:t>	</a:t>
            </a:r>
          </a:p>
          <a:p>
            <a:pPr marL="0" indent="0" algn="ctr">
              <a:buNone/>
            </a:pPr>
            <a:r>
              <a:rPr lang="en-US" sz="2200" b="1" dirty="0" smtClean="0">
                <a:solidFill>
                  <a:schemeClr val="accent4"/>
                </a:solidFill>
                <a:sym typeface="Wingdings" pitchFamily="2" charset="2"/>
              </a:rPr>
              <a:t> </a:t>
            </a:r>
            <a:r>
              <a:rPr lang="hr-HR" sz="2200" b="1" dirty="0" smtClean="0">
                <a:solidFill>
                  <a:schemeClr val="accent4"/>
                </a:solidFill>
                <a:sym typeface="Wingdings" pitchFamily="2" charset="2"/>
              </a:rPr>
              <a:t>U slučaju izostanka suzbijanja, moguće </a:t>
            </a:r>
          </a:p>
          <a:p>
            <a:pPr marL="0" indent="0" algn="ctr">
              <a:buNone/>
            </a:pPr>
            <a:r>
              <a:rPr lang="hr-HR" sz="2200" b="1" dirty="0" smtClean="0">
                <a:solidFill>
                  <a:schemeClr val="accent4"/>
                </a:solidFill>
                <a:sym typeface="Wingdings" pitchFamily="2" charset="2"/>
              </a:rPr>
              <a:t>je njeno brzo širenje, znatni gubici prinosa </a:t>
            </a:r>
          </a:p>
          <a:p>
            <a:pPr marL="0" indent="0" algn="ctr">
              <a:buNone/>
            </a:pPr>
            <a:r>
              <a:rPr lang="hr-HR" sz="2200" b="1" dirty="0" smtClean="0">
                <a:solidFill>
                  <a:schemeClr val="accent4"/>
                </a:solidFill>
                <a:sym typeface="Wingdings" pitchFamily="2" charset="2"/>
              </a:rPr>
              <a:t>te čak propadanje čitavih vinograda</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a:t>
            </a:fld>
            <a:endParaRPr lang="fr-FR" dirty="0"/>
          </a:p>
        </p:txBody>
      </p:sp>
      <p:pic>
        <p:nvPicPr>
          <p:cNvPr id="5" name="Picture 2" descr="http://www.vignevin.com/typo3temp/pics/1380e35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23" y="5589240"/>
            <a:ext cx="2265982" cy="648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vignevin-sudouest.com/publications/fiches-pratiques/images/scaphoidus-ti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94" y="3911793"/>
            <a:ext cx="2254911" cy="160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vescence dor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412776"/>
            <a:ext cx="1524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artage Marie T\IFV\Photos Terrain\Vignoble\DSC_03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051" t="12146" r="26109" b="24316"/>
          <a:stretch/>
        </p:blipFill>
        <p:spPr bwMode="auto">
          <a:xfrm>
            <a:off x="7044284" y="2081811"/>
            <a:ext cx="941147" cy="2361092"/>
          </a:xfrm>
          <a:prstGeom prst="rect">
            <a:avLst/>
          </a:prstGeom>
          <a:noFill/>
          <a:extLst>
            <a:ext uri="{909E8E84-426E-40DD-AFC4-6F175D3DCCD1}">
              <a14:hiddenFill xmlns:a14="http://schemas.microsoft.com/office/drawing/2010/main">
                <a:solidFill>
                  <a:srgbClr val="FFFFFF"/>
                </a:solidFill>
              </a14:hiddenFill>
            </a:ext>
          </a:extLst>
        </p:spPr>
      </p:pic>
      <p:sp>
        <p:nvSpPr>
          <p:cNvPr id="52"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hr-HR" sz="2200" dirty="0" smtClean="0"/>
              <a:t>Zlatna žutica se može prenositi </a:t>
            </a:r>
            <a:r>
              <a:rPr lang="hr-HR" sz="2200" dirty="0"/>
              <a:t>s drugih </a:t>
            </a:r>
            <a:r>
              <a:rPr lang="hr-HR" sz="2200" dirty="0" smtClean="0"/>
              <a:t>biljnih vrsta </a:t>
            </a:r>
            <a:r>
              <a:rPr lang="hr-HR" sz="2200" dirty="0"/>
              <a:t>na vinovu lozu</a:t>
            </a:r>
            <a:endParaRPr lang="fr-FR" sz="2200" dirty="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r>
              <a:rPr lang="hr-HR" sz="2200" dirty="0" smtClean="0"/>
              <a:t>Glavni vektor koji prenosi bolest</a:t>
            </a:r>
            <a:r>
              <a:rPr lang="en-US" sz="2200" dirty="0" smtClean="0"/>
              <a:t>: </a:t>
            </a:r>
            <a:r>
              <a:rPr lang="hr-HR" sz="2200" dirty="0" smtClean="0"/>
              <a:t>američki cvrčak </a:t>
            </a:r>
            <a:r>
              <a:rPr lang="hr-HR" sz="2200" i="1" dirty="0" smtClean="0">
                <a:solidFill>
                  <a:schemeClr val="accent4"/>
                </a:solidFill>
              </a:rPr>
              <a:t>(S</a:t>
            </a:r>
            <a:r>
              <a:rPr lang="en-US" sz="2200" i="1" dirty="0" err="1" smtClean="0">
                <a:solidFill>
                  <a:schemeClr val="accent4"/>
                </a:solidFill>
              </a:rPr>
              <a:t>caph</a:t>
            </a:r>
            <a:r>
              <a:rPr lang="hr-HR" sz="2200" i="1" dirty="0" err="1" smtClean="0">
                <a:solidFill>
                  <a:schemeClr val="accent4"/>
                </a:solidFill>
              </a:rPr>
              <a:t>oid</a:t>
            </a:r>
            <a:r>
              <a:rPr lang="en-US" sz="2200" i="1" dirty="0" err="1" smtClean="0">
                <a:solidFill>
                  <a:schemeClr val="accent4"/>
                </a:solidFill>
              </a:rPr>
              <a:t>eus</a:t>
            </a:r>
            <a:r>
              <a:rPr lang="en-US" sz="2200" i="1" dirty="0" smtClean="0">
                <a:solidFill>
                  <a:schemeClr val="accent4"/>
                </a:solidFill>
              </a:rPr>
              <a:t> </a:t>
            </a:r>
            <a:r>
              <a:rPr lang="en-US" sz="2200" i="1" dirty="0" err="1" smtClean="0">
                <a:solidFill>
                  <a:schemeClr val="accent4"/>
                </a:solidFill>
              </a:rPr>
              <a:t>titanus</a:t>
            </a:r>
            <a:r>
              <a:rPr lang="hr-HR" sz="2200" i="1" dirty="0" smtClean="0">
                <a:solidFill>
                  <a:schemeClr val="accent4"/>
                </a:solidFill>
              </a:rPr>
              <a:t>),</a:t>
            </a:r>
            <a:r>
              <a:rPr lang="en-US" sz="2200" i="1" dirty="0" smtClean="0">
                <a:solidFill>
                  <a:schemeClr val="accent4"/>
                </a:solidFill>
              </a:rPr>
              <a:t> </a:t>
            </a:r>
            <a:r>
              <a:rPr lang="hr-HR" sz="2200" dirty="0" smtClean="0"/>
              <a:t>koji potječe iz Sjeverne Amerike</a:t>
            </a:r>
            <a:endParaRPr lang="en-US" sz="2200" dirty="0"/>
          </a:p>
        </p:txBody>
      </p:sp>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Širenje zlatne žutice</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3</a:t>
            </a:fld>
            <a:endParaRPr lang="fr-FR" dirty="0"/>
          </a:p>
        </p:txBody>
      </p:sp>
      <p:grpSp>
        <p:nvGrpSpPr>
          <p:cNvPr id="2051" name="Groupe 2050"/>
          <p:cNvGrpSpPr/>
          <p:nvPr/>
        </p:nvGrpSpPr>
        <p:grpSpPr>
          <a:xfrm>
            <a:off x="755576" y="2341877"/>
            <a:ext cx="7710873" cy="2516071"/>
            <a:chOff x="868538" y="2226241"/>
            <a:chExt cx="7710873" cy="2516071"/>
          </a:xfrm>
        </p:grpSpPr>
        <p:sp>
          <p:nvSpPr>
            <p:cNvPr id="26" name="ZoneTexte 25"/>
            <p:cNvSpPr txBox="1"/>
            <p:nvPr/>
          </p:nvSpPr>
          <p:spPr>
            <a:xfrm>
              <a:off x="1012554" y="4311425"/>
              <a:ext cx="2179557" cy="430887"/>
            </a:xfrm>
            <a:prstGeom prst="rect">
              <a:avLst/>
            </a:prstGeom>
            <a:noFill/>
          </p:spPr>
          <p:txBody>
            <a:bodyPr wrap="square" rtlCol="0">
              <a:spAutoFit/>
            </a:bodyPr>
            <a:lstStyle/>
            <a:p>
              <a:pPr algn="ctr"/>
              <a:r>
                <a:rPr lang="fr-FR" sz="1100" i="1" dirty="0"/>
                <a:t>Clematis</a:t>
              </a:r>
              <a:r>
                <a:rPr lang="hr-HR" sz="1100" i="1" dirty="0"/>
                <a:t> </a:t>
              </a:r>
              <a:r>
                <a:rPr lang="hr-HR" sz="1100" i="1" dirty="0" err="1"/>
                <a:t>vitalba</a:t>
              </a:r>
              <a:r>
                <a:rPr lang="hr-HR" sz="1100" i="1" dirty="0"/>
                <a:t> </a:t>
              </a:r>
              <a:r>
                <a:rPr lang="hr-HR" sz="1100" i="1" dirty="0" smtClean="0"/>
                <a:t>i </a:t>
              </a:r>
              <a:r>
                <a:rPr lang="fr-FR" sz="1100" i="1" dirty="0" smtClean="0"/>
                <a:t>Alnus </a:t>
              </a:r>
              <a:r>
                <a:rPr lang="hr-HR" sz="1100" i="1" dirty="0" err="1" smtClean="0"/>
                <a:t>glutinosa</a:t>
              </a:r>
              <a:endParaRPr lang="hr-HR" sz="1100" i="1" dirty="0" smtClean="0"/>
            </a:p>
            <a:p>
              <a:pPr algn="ctr"/>
              <a:r>
                <a:rPr lang="hr-HR" sz="1100" dirty="0" smtClean="0"/>
                <a:t>(obična </a:t>
              </a:r>
              <a:r>
                <a:rPr lang="hr-HR" sz="1100" dirty="0" err="1" smtClean="0"/>
                <a:t>pavitina</a:t>
              </a:r>
              <a:r>
                <a:rPr lang="hr-HR" sz="1100" dirty="0" smtClean="0"/>
                <a:t> i crna joha)</a:t>
              </a:r>
              <a:endParaRPr lang="fr-FR" sz="1100" i="1" dirty="0"/>
            </a:p>
          </p:txBody>
        </p:sp>
        <p:pic>
          <p:nvPicPr>
            <p:cNvPr id="3077" name="Picture 5" descr="P:\INVA PROTECT\Photos\Photos sites\HR\SIG\SIG 1 DSC_0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27" r="29731" b="15633"/>
            <a:stretch/>
          </p:blipFill>
          <p:spPr bwMode="auto">
            <a:xfrm>
              <a:off x="868538" y="2226241"/>
              <a:ext cx="2448272" cy="20784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1374191" y="2686563"/>
              <a:ext cx="1512167" cy="1152128"/>
              <a:chOff x="1569700" y="2686563"/>
              <a:chExt cx="1512167" cy="1152128"/>
            </a:xfrm>
          </p:grpSpPr>
          <p:sp>
            <p:nvSpPr>
              <p:cNvPr id="30" name="Ellipse 29"/>
              <p:cNvSpPr/>
              <p:nvPr/>
            </p:nvSpPr>
            <p:spPr>
              <a:xfrm>
                <a:off x="1619672" y="2686563"/>
                <a:ext cx="1430122" cy="1152128"/>
              </a:xfrm>
              <a:prstGeom prst="ellipse">
                <a:avLst/>
              </a:prstGeom>
              <a:solidFill>
                <a:schemeClr val="bg1"/>
              </a:solid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569700" y="2934740"/>
                <a:ext cx="1512167" cy="738664"/>
              </a:xfrm>
              <a:prstGeom prst="rect">
                <a:avLst/>
              </a:prstGeom>
              <a:noFill/>
            </p:spPr>
            <p:txBody>
              <a:bodyPr wrap="square" rtlCol="0">
                <a:spAutoFit/>
              </a:bodyPr>
              <a:lstStyle/>
              <a:p>
                <a:pPr algn="ctr"/>
                <a:r>
                  <a:rPr lang="hr-HR" sz="1400" dirty="0" smtClean="0">
                    <a:solidFill>
                      <a:schemeClr val="accent4"/>
                    </a:solidFill>
                  </a:rPr>
                  <a:t>Uzročnici fitoplazme: </a:t>
                </a:r>
                <a:endParaRPr lang="fr-FR" sz="1400" dirty="0" smtClean="0">
                  <a:solidFill>
                    <a:schemeClr val="accent4"/>
                  </a:solidFill>
                </a:endParaRPr>
              </a:p>
              <a:p>
                <a:pPr algn="ctr"/>
                <a:r>
                  <a:rPr lang="fr-FR" sz="1400" b="1" i="1" dirty="0" smtClean="0">
                    <a:solidFill>
                      <a:schemeClr val="accent4"/>
                    </a:solidFill>
                  </a:rPr>
                  <a:t>FD1, </a:t>
                </a:r>
                <a:r>
                  <a:rPr lang="hr-HR" sz="1400" b="1" i="1" dirty="0" smtClean="0">
                    <a:solidFill>
                      <a:schemeClr val="accent4"/>
                    </a:solidFill>
                  </a:rPr>
                  <a:t>FD</a:t>
                </a:r>
                <a:r>
                  <a:rPr lang="fr-FR" sz="1400" b="1" i="1" dirty="0" smtClean="0">
                    <a:solidFill>
                      <a:schemeClr val="accent4"/>
                    </a:solidFill>
                  </a:rPr>
                  <a:t>2 </a:t>
                </a:r>
                <a:r>
                  <a:rPr lang="hr-HR" sz="1400" b="1" i="1" dirty="0" smtClean="0">
                    <a:solidFill>
                      <a:schemeClr val="accent4"/>
                    </a:solidFill>
                  </a:rPr>
                  <a:t>i FD</a:t>
                </a:r>
                <a:r>
                  <a:rPr lang="fr-FR" sz="1400" b="1" i="1" dirty="0" smtClean="0">
                    <a:solidFill>
                      <a:schemeClr val="accent4"/>
                    </a:solidFill>
                  </a:rPr>
                  <a:t>3</a:t>
                </a:r>
                <a:endParaRPr lang="fr-FR" sz="1400" b="1" i="1" dirty="0">
                  <a:solidFill>
                    <a:schemeClr val="accent4"/>
                  </a:solidFill>
                </a:endParaRPr>
              </a:p>
            </p:txBody>
          </p:sp>
        </p:grpSp>
        <p:cxnSp>
          <p:nvCxnSpPr>
            <p:cNvPr id="27" name="Connecteur droit avec flèche 26"/>
            <p:cNvCxnSpPr>
              <a:stCxn id="31" idx="3"/>
            </p:cNvCxnSpPr>
            <p:nvPr/>
          </p:nvCxnSpPr>
          <p:spPr>
            <a:xfrm flipV="1">
              <a:off x="2886358" y="3168430"/>
              <a:ext cx="4349938" cy="135642"/>
            </a:xfrm>
            <a:prstGeom prst="straightConnector1">
              <a:avLst/>
            </a:prstGeom>
            <a:ln w="28575">
              <a:solidFill>
                <a:srgbClr val="C9D4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676230" y="4304728"/>
              <a:ext cx="1903181" cy="261610"/>
            </a:xfrm>
            <a:prstGeom prst="rect">
              <a:avLst/>
            </a:prstGeom>
            <a:noFill/>
          </p:spPr>
          <p:txBody>
            <a:bodyPr wrap="square" rtlCol="0">
              <a:spAutoFit/>
            </a:bodyPr>
            <a:lstStyle/>
            <a:p>
              <a:pPr algn="ctr"/>
              <a:r>
                <a:rPr lang="fr-FR" sz="1100" i="1" dirty="0" smtClean="0"/>
                <a:t>Vitis </a:t>
              </a:r>
              <a:r>
                <a:rPr lang="hr-HR" sz="1100" i="1" dirty="0" err="1"/>
                <a:t>v</a:t>
              </a:r>
              <a:r>
                <a:rPr lang="fr-FR" sz="1100" i="1" dirty="0" smtClean="0"/>
                <a:t>inifera</a:t>
              </a:r>
              <a:endParaRPr lang="fr-FR" sz="1100" i="1" dirty="0"/>
            </a:p>
          </p:txBody>
        </p:sp>
        <p:sp>
          <p:nvSpPr>
            <p:cNvPr id="2048" name="ZoneTexte 2047"/>
            <p:cNvSpPr txBox="1"/>
            <p:nvPr/>
          </p:nvSpPr>
          <p:spPr>
            <a:xfrm>
              <a:off x="3192111" y="2809308"/>
              <a:ext cx="3868209" cy="338554"/>
            </a:xfrm>
            <a:prstGeom prst="rect">
              <a:avLst/>
            </a:prstGeom>
            <a:noFill/>
          </p:spPr>
          <p:txBody>
            <a:bodyPr wrap="square" rtlCol="0">
              <a:spAutoFit/>
            </a:bodyPr>
            <a:lstStyle/>
            <a:p>
              <a:pPr algn="ctr"/>
              <a:r>
                <a:rPr lang="hr-HR" sz="1600" dirty="0" smtClean="0">
                  <a:solidFill>
                    <a:schemeClr val="accent4"/>
                  </a:solidFill>
                </a:rPr>
                <a:t>Mogući načini širenja</a:t>
              </a:r>
              <a:endParaRPr lang="en-US" sz="1600" i="1" dirty="0">
                <a:solidFill>
                  <a:schemeClr val="accent4"/>
                </a:solidFill>
              </a:endParaRPr>
            </a:p>
          </p:txBody>
        </p:sp>
      </p:grpSp>
      <p:sp>
        <p:nvSpPr>
          <p:cNvPr id="43" name="ZoneTexte 42"/>
          <p:cNvSpPr txBox="1"/>
          <p:nvPr/>
        </p:nvSpPr>
        <p:spPr>
          <a:xfrm>
            <a:off x="3185841" y="4287688"/>
            <a:ext cx="1579138" cy="353943"/>
          </a:xfrm>
          <a:prstGeom prst="rect">
            <a:avLst/>
          </a:prstGeom>
          <a:noFill/>
        </p:spPr>
        <p:txBody>
          <a:bodyPr wrap="square" rtlCol="0">
            <a:spAutoFit/>
          </a:bodyPr>
          <a:lstStyle/>
          <a:p>
            <a:pPr algn="ctr"/>
            <a:r>
              <a:rPr lang="fr-FR" sz="1100" i="1" dirty="0" err="1" smtClean="0"/>
              <a:t>Oncopsis</a:t>
            </a:r>
            <a:r>
              <a:rPr lang="fr-FR" sz="1100" i="1" dirty="0" smtClean="0"/>
              <a:t> </a:t>
            </a:r>
            <a:r>
              <a:rPr lang="fr-FR" sz="1100" i="1" dirty="0" err="1" smtClean="0"/>
              <a:t>Alni</a:t>
            </a:r>
            <a:endParaRPr lang="fr-FR" sz="1100" i="1" dirty="0" smtClean="0"/>
          </a:p>
          <a:p>
            <a:pPr algn="ctr"/>
            <a:r>
              <a:rPr lang="fr-FR" sz="600" i="1" dirty="0">
                <a:solidFill>
                  <a:schemeClr val="bg1">
                    <a:lumMod val="50000"/>
                  </a:schemeClr>
                </a:solidFill>
              </a:rPr>
              <a:t>©Tristan Bantock</a:t>
            </a:r>
          </a:p>
        </p:txBody>
      </p:sp>
      <p:sp>
        <p:nvSpPr>
          <p:cNvPr id="45" name="ZoneTexte 44"/>
          <p:cNvSpPr txBox="1"/>
          <p:nvPr/>
        </p:nvSpPr>
        <p:spPr>
          <a:xfrm>
            <a:off x="4582131" y="4296256"/>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smtClean="0"/>
              <a:t>europaea</a:t>
            </a:r>
            <a:endParaRPr lang="fr-FR" sz="1100" i="1" dirty="0" smtClean="0"/>
          </a:p>
          <a:p>
            <a:pPr algn="ctr"/>
            <a:r>
              <a:rPr lang="fr-FR" sz="600" i="1" dirty="0">
                <a:solidFill>
                  <a:schemeClr val="bg1">
                    <a:lumMod val="50000"/>
                  </a:schemeClr>
                </a:solidFill>
              </a:rPr>
              <a:t>© </a:t>
            </a:r>
            <a:r>
              <a:rPr lang="fr-FR" sz="600" i="1" dirty="0" smtClean="0">
                <a:solidFill>
                  <a:schemeClr val="bg1">
                    <a:lumMod val="50000"/>
                  </a:schemeClr>
                </a:solidFill>
              </a:rPr>
              <a:t>Dimitri </a:t>
            </a:r>
            <a:r>
              <a:rPr lang="fr-FR" sz="600" i="1" dirty="0" err="1" smtClean="0">
                <a:solidFill>
                  <a:schemeClr val="bg1">
                    <a:lumMod val="50000"/>
                  </a:schemeClr>
                </a:solidFill>
              </a:rPr>
              <a:t>Geystor</a:t>
            </a:r>
            <a:endParaRPr lang="fr-FR" sz="600" i="1" dirty="0">
              <a:solidFill>
                <a:schemeClr val="bg1">
                  <a:lumMod val="50000"/>
                </a:schemeClr>
              </a:solidFill>
            </a:endParaRPr>
          </a:p>
        </p:txBody>
      </p:sp>
      <p:sp>
        <p:nvSpPr>
          <p:cNvPr id="49" name="ZoneTexte 48"/>
          <p:cNvSpPr txBox="1"/>
          <p:nvPr/>
        </p:nvSpPr>
        <p:spPr>
          <a:xfrm>
            <a:off x="5698641" y="4300503"/>
            <a:ext cx="1274144" cy="430887"/>
          </a:xfrm>
          <a:prstGeom prst="rect">
            <a:avLst/>
          </a:prstGeom>
          <a:noFill/>
        </p:spPr>
        <p:txBody>
          <a:bodyPr wrap="square" rtlCol="0">
            <a:spAutoFit/>
          </a:bodyPr>
          <a:lstStyle/>
          <a:p>
            <a:pPr algn="ctr"/>
            <a:r>
              <a:rPr lang="fr-FR" sz="1100" i="1" dirty="0" smtClean="0"/>
              <a:t>Scaphoïdeus titanus</a:t>
            </a:r>
            <a:endParaRPr lang="fr-FR" sz="1100" i="1" dirty="0"/>
          </a:p>
        </p:txBody>
      </p:sp>
      <p:pic>
        <p:nvPicPr>
          <p:cNvPr id="21" name="Picture 4" descr="https://www.vignevin-sudouest.com/publications/fiches-pratiques/images/scaphoidus-tit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464535"/>
            <a:ext cx="1163751" cy="82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oncopsis aln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02" y="3464535"/>
            <a:ext cx="1194240" cy="835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f. 12 277 : Dictyophara europa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735" y="3464535"/>
            <a:ext cx="959385" cy="8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3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a:solidFill>
                  <a:schemeClr val="accent4"/>
                </a:solidFill>
              </a:rPr>
              <a:t>Širenje zlatne žutice</a:t>
            </a:r>
            <a:endParaRPr lang="fr-FR"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4</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hr-HR" sz="2200" dirty="0" smtClean="0"/>
              <a:t>Fitoplazma koja uzrokuje z</a:t>
            </a:r>
            <a:r>
              <a:rPr lang="hr-HR" sz="2200" dirty="0" smtClean="0"/>
              <a:t>latnu žuticu </a:t>
            </a:r>
            <a:r>
              <a:rPr lang="hr-HR" sz="2200" dirty="0" smtClean="0"/>
              <a:t>izvorno potječe </a:t>
            </a:r>
            <a:r>
              <a:rPr lang="hr-HR" sz="2200" dirty="0" smtClean="0"/>
              <a:t>iz Europe</a:t>
            </a:r>
          </a:p>
          <a:p>
            <a:pPr algn="just"/>
            <a:r>
              <a:rPr lang="hr-HR" sz="2200" dirty="0" smtClean="0"/>
              <a:t>Američki cvrčak kao vektor zlatne žutice izvorno potječe iz Sjeverne Amerike</a:t>
            </a:r>
          </a:p>
          <a:p>
            <a:pPr algn="just"/>
            <a:endParaRPr lang="en-US" sz="2200" dirty="0"/>
          </a:p>
          <a:p>
            <a:pPr algn="just"/>
            <a:endParaRPr lang="fr-FR" sz="2200" dirty="0">
              <a:solidFill>
                <a:srgbClr val="261474"/>
              </a:solidFill>
              <a:sym typeface="Wingdings" pitchFamily="2" charset="2"/>
            </a:endParaRPr>
          </a:p>
          <a:p>
            <a:pPr marL="5465763" indent="-711200" algn="just">
              <a:buNone/>
            </a:pPr>
            <a:r>
              <a:rPr lang="fr-FR" sz="2200" dirty="0" smtClean="0">
                <a:solidFill>
                  <a:srgbClr val="261474"/>
                </a:solidFill>
                <a:sym typeface="Wingdings" pitchFamily="2" charset="2"/>
              </a:rPr>
              <a:t>						</a:t>
            </a:r>
            <a:r>
              <a:rPr lang="fr-FR" sz="2200" dirty="0" smtClean="0">
                <a:solidFill>
                  <a:schemeClr val="accent4"/>
                </a:solidFill>
                <a:sym typeface="Wingdings" pitchFamily="2" charset="2"/>
              </a:rPr>
              <a:t> </a:t>
            </a:r>
            <a:r>
              <a:rPr lang="hr-HR" sz="2200" dirty="0" smtClean="0">
                <a:solidFill>
                  <a:schemeClr val="accent4"/>
                </a:solidFill>
                <a:sym typeface="Wingdings" pitchFamily="2" charset="2"/>
              </a:rPr>
              <a:t>Područje distribucije američkog </a:t>
            </a:r>
            <a:r>
              <a:rPr lang="hr-HR" sz="2200" dirty="0">
                <a:solidFill>
                  <a:schemeClr val="accent4"/>
                </a:solidFill>
                <a:sym typeface="Wingdings" pitchFamily="2" charset="2"/>
              </a:rPr>
              <a:t>cvrčka šire je od </a:t>
            </a:r>
            <a:r>
              <a:rPr lang="hr-HR" sz="2200" dirty="0" smtClean="0">
                <a:solidFill>
                  <a:schemeClr val="accent4"/>
                </a:solidFill>
                <a:sym typeface="Wingdings" pitchFamily="2" charset="2"/>
              </a:rPr>
              <a:t>područja distribucije zlatne žutice</a:t>
            </a:r>
            <a:r>
              <a:rPr lang="fr-FR" sz="2200" dirty="0">
                <a:solidFill>
                  <a:schemeClr val="accent4"/>
                </a:solidFill>
                <a:sym typeface="Wingdings" pitchFamily="2" charset="2"/>
              </a:rPr>
              <a:t>	</a:t>
            </a:r>
            <a:r>
              <a:rPr lang="fr-FR" sz="2200" dirty="0" smtClean="0">
                <a:solidFill>
                  <a:schemeClr val="accent4"/>
                </a:solidFill>
                <a:sym typeface="Wingdings" pitchFamily="2" charset="2"/>
              </a:rPr>
              <a:t>					</a:t>
            </a:r>
          </a:p>
          <a:p>
            <a:pPr marL="0" indent="0" algn="just">
              <a:buNone/>
            </a:pPr>
            <a:r>
              <a:rPr lang="fr-FR" sz="2200" dirty="0">
                <a:solidFill>
                  <a:schemeClr val="accent4"/>
                </a:solidFill>
                <a:sym typeface="Wingdings" pitchFamily="2" charset="2"/>
              </a:rPr>
              <a:t>	</a:t>
            </a:r>
            <a:r>
              <a:rPr lang="fr-FR" sz="2200" dirty="0" smtClean="0">
                <a:solidFill>
                  <a:schemeClr val="accent4"/>
                </a:solidFill>
                <a:sym typeface="Wingdings" pitchFamily="2" charset="2"/>
              </a:rPr>
              <a:t>						</a:t>
            </a:r>
            <a:r>
              <a:rPr lang="fr-FR" sz="2200" dirty="0" smtClean="0">
                <a:solidFill>
                  <a:schemeClr val="accent4">
                    <a:lumMod val="60000"/>
                    <a:lumOff val="40000"/>
                  </a:schemeClr>
                </a:solidFill>
                <a:sym typeface="Wingdings" pitchFamily="2" charset="2"/>
              </a:rPr>
              <a:t>				</a:t>
            </a:r>
            <a:endParaRPr lang="fr-FR" sz="2200" dirty="0">
              <a:solidFill>
                <a:schemeClr val="accent4">
                  <a:lumMod val="60000"/>
                  <a:lumOff val="40000"/>
                </a:schemeClr>
              </a:solidFill>
              <a:sym typeface="Wingdings" pitchFamily="2" charset="2"/>
            </a:endParaRPr>
          </a:p>
        </p:txBody>
      </p:sp>
      <p:grpSp>
        <p:nvGrpSpPr>
          <p:cNvPr id="5" name="Groupe 4"/>
          <p:cNvGrpSpPr/>
          <p:nvPr/>
        </p:nvGrpSpPr>
        <p:grpSpPr>
          <a:xfrm>
            <a:off x="721334" y="2852936"/>
            <a:ext cx="4844282" cy="3091667"/>
            <a:chOff x="989443" y="3501008"/>
            <a:chExt cx="4844282" cy="3091667"/>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85" r="1" b="73313"/>
            <a:stretch/>
          </p:blipFill>
          <p:spPr bwMode="auto">
            <a:xfrm>
              <a:off x="4430527" y="4600285"/>
              <a:ext cx="1403198" cy="8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226"/>
            <a:stretch/>
          </p:blipFill>
          <p:spPr bwMode="auto">
            <a:xfrm>
              <a:off x="989443" y="3501008"/>
              <a:ext cx="3441084" cy="30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55576" y="3459778"/>
            <a:ext cx="418704" cy="184666"/>
          </a:xfrm>
          <a:prstGeom prst="rect">
            <a:avLst/>
          </a:prstGeom>
        </p:spPr>
        <p:txBody>
          <a:bodyPr wrap="none">
            <a:spAutoFit/>
          </a:bodyPr>
          <a:lstStyle/>
          <a:p>
            <a:r>
              <a:rPr lang="fr-FR" sz="600" i="1" dirty="0">
                <a:solidFill>
                  <a:schemeClr val="bg1">
                    <a:lumMod val="50000"/>
                  </a:schemeClr>
                </a:solidFill>
              </a:rPr>
              <a:t>© </a:t>
            </a:r>
            <a:r>
              <a:rPr lang="fr-FR" sz="600" i="1" dirty="0" smtClean="0">
                <a:solidFill>
                  <a:schemeClr val="bg1">
                    <a:lumMod val="50000"/>
                  </a:schemeClr>
                </a:solidFill>
              </a:rPr>
              <a:t>EFSA</a:t>
            </a:r>
            <a:endParaRPr lang="fr-FR" sz="600" i="1" dirty="0">
              <a:solidFill>
                <a:schemeClr val="bg1">
                  <a:lumMod val="50000"/>
                </a:schemeClr>
              </a:solidFill>
            </a:endParaRPr>
          </a:p>
        </p:txBody>
      </p:sp>
    </p:spTree>
    <p:extLst>
      <p:ext uri="{BB962C8B-B14F-4D97-AF65-F5344CB8AC3E}">
        <p14:creationId xmlns:p14="http://schemas.microsoft.com/office/powerpoint/2010/main" val="426899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Simptomi</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5</a:t>
            </a:fld>
            <a:endParaRPr lang="fr-FR" dirty="0"/>
          </a:p>
        </p:txBody>
      </p:sp>
      <p:graphicFrame>
        <p:nvGraphicFramePr>
          <p:cNvPr id="3" name="Diagramme 2"/>
          <p:cNvGraphicFramePr/>
          <p:nvPr>
            <p:extLst>
              <p:ext uri="{D42A27DB-BD31-4B8C-83A1-F6EECF244321}">
                <p14:modId xmlns:p14="http://schemas.microsoft.com/office/powerpoint/2010/main" val="3802593677"/>
              </p:ext>
            </p:extLst>
          </p:nvPr>
        </p:nvGraphicFramePr>
        <p:xfrm>
          <a:off x="1115616" y="1484784"/>
          <a:ext cx="6816080"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88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Simptomi</a:t>
            </a:r>
            <a:endParaRPr lang="fr-FR" sz="3200" b="1" dirty="0">
              <a:solidFill>
                <a:schemeClr val="accent4"/>
              </a:solidFill>
            </a:endParaRPr>
          </a:p>
        </p:txBody>
      </p:sp>
      <p:sp>
        <p:nvSpPr>
          <p:cNvPr id="8" name="Espace réservé du contenu 2"/>
          <p:cNvSpPr>
            <a:spLocks noGrp="1"/>
          </p:cNvSpPr>
          <p:nvPr>
            <p:ph idx="1"/>
          </p:nvPr>
        </p:nvSpPr>
        <p:spPr>
          <a:xfrm>
            <a:off x="398843" y="1412776"/>
            <a:ext cx="8318831" cy="4525963"/>
          </a:xfrm>
        </p:spPr>
        <p:txBody>
          <a:bodyPr>
            <a:normAutofit/>
          </a:bodyPr>
          <a:lstStyle/>
          <a:p>
            <a:pPr marL="114300" indent="0" algn="ctr">
              <a:buNone/>
            </a:pPr>
            <a:r>
              <a:rPr lang="hr-HR" sz="3200" b="1" dirty="0" smtClean="0"/>
              <a:t>U slučaju sumnje na zlatnu žuticu:</a:t>
            </a:r>
            <a:endParaRPr lang="en-US" sz="3200" b="1" dirty="0" smtClean="0"/>
          </a:p>
          <a:p>
            <a:pPr marL="114300" indent="0" algn="ctr">
              <a:buNone/>
            </a:pPr>
            <a:r>
              <a:rPr lang="hr-HR" sz="2400" b="1" dirty="0" smtClean="0">
                <a:solidFill>
                  <a:schemeClr val="accent4"/>
                </a:solidFill>
              </a:rPr>
              <a:t>Provjerite javljaju li se na trsu istovremeno sljedeća tri simptoma:</a:t>
            </a:r>
            <a:endParaRPr lang="en-US" sz="2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6</a:t>
            </a:fld>
            <a:endParaRPr lang="fr-FR" dirty="0"/>
          </a:p>
        </p:txBody>
      </p:sp>
      <p:grpSp>
        <p:nvGrpSpPr>
          <p:cNvPr id="3" name="Groupe 2"/>
          <p:cNvGrpSpPr/>
          <p:nvPr/>
        </p:nvGrpSpPr>
        <p:grpSpPr>
          <a:xfrm>
            <a:off x="223848" y="6201529"/>
            <a:ext cx="8444667" cy="683855"/>
            <a:chOff x="343499" y="6073138"/>
            <a:chExt cx="8444667" cy="683855"/>
          </a:xfrm>
        </p:grpSpPr>
        <p:sp>
          <p:nvSpPr>
            <p:cNvPr id="7" name="ZoneTexte 6"/>
            <p:cNvSpPr txBox="1"/>
            <p:nvPr/>
          </p:nvSpPr>
          <p:spPr>
            <a:xfrm>
              <a:off x="343499" y="6073138"/>
              <a:ext cx="2835984" cy="584775"/>
            </a:xfrm>
            <a:prstGeom prst="rect">
              <a:avLst/>
            </a:prstGeom>
            <a:noFill/>
          </p:spPr>
          <p:txBody>
            <a:bodyPr wrap="square" rtlCol="0">
              <a:spAutoFit/>
            </a:bodyPr>
            <a:lstStyle/>
            <a:p>
              <a:pPr algn="ctr"/>
              <a:r>
                <a:rPr lang="hr-HR" sz="1600" b="1" dirty="0" smtClean="0">
                  <a:solidFill>
                    <a:schemeClr val="tx1">
                      <a:lumMod val="65000"/>
                      <a:lumOff val="35000"/>
                    </a:schemeClr>
                  </a:solidFill>
                </a:rPr>
                <a:t>Promjena boje listova (i eventualno uvijanje ruba lista)</a:t>
              </a:r>
              <a:endParaRPr lang="fr-FR" sz="1600" b="1" dirty="0">
                <a:solidFill>
                  <a:schemeClr val="tx1">
                    <a:lumMod val="65000"/>
                    <a:lumOff val="35000"/>
                  </a:schemeClr>
                </a:solidFill>
              </a:endParaRPr>
            </a:p>
          </p:txBody>
        </p:sp>
        <p:sp>
          <p:nvSpPr>
            <p:cNvPr id="11" name="ZoneTexte 10"/>
            <p:cNvSpPr txBox="1"/>
            <p:nvPr/>
          </p:nvSpPr>
          <p:spPr>
            <a:xfrm>
              <a:off x="6051862" y="6207891"/>
              <a:ext cx="2736304" cy="338554"/>
            </a:xfrm>
            <a:prstGeom prst="rect">
              <a:avLst/>
            </a:prstGeom>
            <a:noFill/>
          </p:spPr>
          <p:txBody>
            <a:bodyPr wrap="square" rtlCol="0">
              <a:spAutoFit/>
            </a:bodyPr>
            <a:lstStyle/>
            <a:p>
              <a:pPr algn="ctr"/>
              <a:r>
                <a:rPr lang="hr-HR" sz="1600" b="1" dirty="0" smtClean="0">
                  <a:solidFill>
                    <a:schemeClr val="tx1">
                      <a:lumMod val="65000"/>
                      <a:lumOff val="35000"/>
                    </a:schemeClr>
                  </a:solidFill>
                </a:rPr>
                <a:t>Sušenje cvatova ili grozdova</a:t>
              </a:r>
              <a:endParaRPr lang="en-US" sz="1600" b="1" dirty="0">
                <a:solidFill>
                  <a:schemeClr val="tx1">
                    <a:lumMod val="65000"/>
                    <a:lumOff val="35000"/>
                  </a:schemeClr>
                </a:solidFill>
              </a:endParaRPr>
            </a:p>
          </p:txBody>
        </p:sp>
        <p:sp>
          <p:nvSpPr>
            <p:cNvPr id="10" name="ZoneTexte 9"/>
            <p:cNvSpPr txBox="1"/>
            <p:nvPr/>
          </p:nvSpPr>
          <p:spPr>
            <a:xfrm>
              <a:off x="3275193" y="6079885"/>
              <a:ext cx="2736304" cy="677108"/>
            </a:xfrm>
            <a:prstGeom prst="rect">
              <a:avLst/>
            </a:prstGeom>
            <a:noFill/>
          </p:spPr>
          <p:txBody>
            <a:bodyPr wrap="square" rtlCol="0">
              <a:spAutoFit/>
            </a:bodyPr>
            <a:lstStyle/>
            <a:p>
              <a:pPr algn="ctr"/>
              <a:r>
                <a:rPr lang="hr-HR" sz="1600" b="1" dirty="0" smtClean="0">
                  <a:solidFill>
                    <a:schemeClr val="tx1">
                      <a:lumMod val="65000"/>
                      <a:lumOff val="35000"/>
                    </a:schemeClr>
                  </a:solidFill>
                </a:rPr>
                <a:t>Izostanak </a:t>
              </a:r>
              <a:r>
                <a:rPr lang="hr-HR" sz="1600" b="1" dirty="0" err="1" smtClean="0">
                  <a:solidFill>
                    <a:schemeClr val="tx1">
                      <a:lumMod val="65000"/>
                      <a:lumOff val="35000"/>
                    </a:schemeClr>
                  </a:solidFill>
                </a:rPr>
                <a:t>odrvenjavanja</a:t>
              </a:r>
              <a:r>
                <a:rPr lang="hr-HR" sz="1600" b="1" dirty="0" smtClean="0">
                  <a:solidFill>
                    <a:schemeClr val="tx1">
                      <a:lumMod val="65000"/>
                      <a:lumOff val="35000"/>
                    </a:schemeClr>
                  </a:solidFill>
                </a:rPr>
                <a:t> mladica</a:t>
              </a:r>
              <a:endParaRPr lang="en-US" sz="1600" b="1" dirty="0" smtClean="0">
                <a:solidFill>
                  <a:schemeClr val="tx1">
                    <a:lumMod val="65000"/>
                    <a:lumOff val="35000"/>
                  </a:schemeClr>
                </a:solidFill>
              </a:endParaRPr>
            </a:p>
            <a:p>
              <a:pPr algn="ctr"/>
              <a:r>
                <a:rPr lang="fr-FR" sz="600" i="1" dirty="0">
                  <a:solidFill>
                    <a:schemeClr val="bg1">
                      <a:lumMod val="50000"/>
                    </a:schemeClr>
                  </a:solidFill>
                </a:rPr>
                <a:t>©Canadian Food Inspection Agency</a:t>
              </a:r>
              <a:endParaRPr lang="en-US" sz="600" b="1" dirty="0">
                <a:solidFill>
                  <a:schemeClr val="tx1">
                    <a:lumMod val="65000"/>
                    <a:lumOff val="35000"/>
                  </a:schemeClr>
                </a:solidFill>
              </a:endParaRPr>
            </a:p>
          </p:txBody>
        </p:sp>
      </p:grpSp>
      <p:pic>
        <p:nvPicPr>
          <p:cNvPr id="12" name="Image 11" descr="C:\Users\fprezman\Documents\WINETWORK\WP3 Knowledge Reservoir\technical datasheets\FD\regions without FD\Moscato FD germoglio 2.JPG"/>
          <p:cNvPicPr/>
          <p:nvPr/>
        </p:nvPicPr>
        <p:blipFill rotWithShape="1">
          <a:blip r:embed="rId3" cstate="print">
            <a:extLst>
              <a:ext uri="{28A0092B-C50C-407E-A947-70E740481C1C}">
                <a14:useLocalDpi xmlns:a14="http://schemas.microsoft.com/office/drawing/2010/main" val="0"/>
              </a:ext>
            </a:extLst>
          </a:blip>
          <a:srcRect l="5924" r="9673"/>
          <a:stretch/>
        </p:blipFill>
        <p:spPr bwMode="auto">
          <a:xfrm>
            <a:off x="423871" y="2982078"/>
            <a:ext cx="2446946" cy="3219451"/>
          </a:xfrm>
          <a:prstGeom prst="rect">
            <a:avLst/>
          </a:prstGeom>
          <a:noFill/>
          <a:ln>
            <a:noFill/>
          </a:ln>
          <a:extLst>
            <a:ext uri="{53640926-AAD7-44D8-BBD7-CCE9431645EC}">
              <a14:shadowObscured xmlns:a14="http://schemas.microsoft.com/office/drawing/2010/main"/>
            </a:ext>
          </a:extLst>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rot="5400000">
            <a:off x="5763611" y="3360693"/>
            <a:ext cx="3214124" cy="2467549"/>
          </a:xfrm>
          <a:prstGeom prst="rect">
            <a:avLst/>
          </a:prstGeom>
        </p:spPr>
      </p:pic>
      <p:pic>
        <p:nvPicPr>
          <p:cNvPr id="2052" name="Picture 4" descr="Résultat de recherche d'images pour &quot;symptomes flavescence dorée aoutemen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494" y="2987405"/>
            <a:ext cx="2452399" cy="32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a:solidFill>
                  <a:schemeClr val="accent4"/>
                </a:solidFill>
              </a:rPr>
              <a:t>Simptomi</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endParaRPr lang="fr-FR" sz="2200" u="sng" dirty="0" smtClean="0"/>
          </a:p>
          <a:p>
            <a:pPr marL="0" indent="0" algn="just">
              <a:buNone/>
            </a:pPr>
            <a:r>
              <a:rPr lang="fr-FR" sz="2200" dirty="0" smtClean="0"/>
              <a:t>	</a:t>
            </a:r>
            <a:r>
              <a:rPr lang="fr-FR" sz="2200" dirty="0" smtClean="0">
                <a:sym typeface="Wingdings" pitchFamily="2" charset="2"/>
              </a:rPr>
              <a:t> </a:t>
            </a:r>
            <a:r>
              <a:rPr lang="hr-HR" sz="2200" dirty="0" smtClean="0"/>
              <a:t>Ovisno o sorti, simptomi mogu biti više ili manje izraženi</a:t>
            </a:r>
            <a:endParaRPr lang="fr-FR" sz="2200" dirty="0" smtClean="0"/>
          </a:p>
          <a:p>
            <a:pPr marL="0" indent="0" algn="just">
              <a:buNone/>
            </a:pPr>
            <a:r>
              <a:rPr lang="fr-FR" sz="2200" dirty="0" smtClean="0"/>
              <a:t>	</a:t>
            </a:r>
            <a:r>
              <a:rPr lang="fr-FR" sz="2200" dirty="0" smtClean="0">
                <a:sym typeface="Wingdings" pitchFamily="2" charset="2"/>
              </a:rPr>
              <a:t> </a:t>
            </a:r>
            <a:r>
              <a:rPr lang="hr-HR" sz="2200" dirty="0" smtClean="0">
                <a:sym typeface="Wingdings" pitchFamily="2" charset="2"/>
              </a:rPr>
              <a:t>Zaražene p</a:t>
            </a:r>
            <a:r>
              <a:rPr lang="hr-HR" sz="2200" dirty="0" smtClean="0"/>
              <a:t>odloge mogu biti bez pojave simptoma</a:t>
            </a:r>
            <a:endParaRPr lang="fr-FR" sz="2200" dirty="0"/>
          </a:p>
          <a:p>
            <a:pPr marL="0" indent="0" algn="just">
              <a:buNone/>
            </a:pPr>
            <a:endParaRPr lang="fr-FR" sz="2200" u="sng" dirty="0"/>
          </a:p>
          <a:p>
            <a:pPr marL="0" indent="0" algn="just">
              <a:buNone/>
            </a:pPr>
            <a:r>
              <a:rPr lang="hr-HR" sz="2200" u="sng" dirty="0"/>
              <a:t>Simptomi zlatne žutice ne razlikuju se od simptoma ostalih fitoplazmi vinove loze</a:t>
            </a:r>
          </a:p>
          <a:p>
            <a:pPr marL="0" indent="0" algn="just">
              <a:buNone/>
            </a:pPr>
            <a:r>
              <a:rPr lang="fr-FR" sz="2200" dirty="0"/>
              <a:t>	</a:t>
            </a:r>
            <a:r>
              <a:rPr lang="fr-FR" sz="2200" dirty="0" smtClean="0">
                <a:sym typeface="Wingdings" pitchFamily="2" charset="2"/>
              </a:rPr>
              <a:t> </a:t>
            </a:r>
            <a:r>
              <a:rPr lang="hr-HR" sz="2200" dirty="0" smtClean="0">
                <a:sym typeface="Wingdings" pitchFamily="2" charset="2"/>
              </a:rPr>
              <a:t>U slučaju sumnje na zlatnu žuticu</a:t>
            </a:r>
            <a:r>
              <a:rPr lang="fr-FR" sz="2200" dirty="0" smtClean="0">
                <a:sym typeface="Wingdings" pitchFamily="2" charset="2"/>
              </a:rPr>
              <a:t>, </a:t>
            </a:r>
            <a:r>
              <a:rPr lang="hr-HR" sz="2200" dirty="0" smtClean="0">
                <a:sym typeface="Wingdings" pitchFamily="2" charset="2"/>
              </a:rPr>
              <a:t>provodi se</a:t>
            </a:r>
            <a:r>
              <a:rPr lang="fr-FR" sz="2200" dirty="0" smtClean="0">
                <a:sym typeface="Wingdings" pitchFamily="2" charset="2"/>
              </a:rPr>
              <a:t> </a:t>
            </a:r>
            <a:r>
              <a:rPr lang="fr-FR" sz="2200" b="1" dirty="0">
                <a:solidFill>
                  <a:schemeClr val="accent4"/>
                </a:solidFill>
                <a:sym typeface="Wingdings" pitchFamily="2" charset="2"/>
              </a:rPr>
              <a:t>PCR </a:t>
            </a:r>
            <a:r>
              <a:rPr lang="hr-HR" sz="2200" b="1" dirty="0" smtClean="0">
                <a:solidFill>
                  <a:schemeClr val="accent4"/>
                </a:solidFill>
                <a:sym typeface="Wingdings" pitchFamily="2" charset="2"/>
              </a:rPr>
              <a:t>analiza </a:t>
            </a:r>
            <a:r>
              <a:rPr lang="hr-HR" sz="2200" dirty="0" smtClean="0">
                <a:sym typeface="Wingdings" pitchFamily="2" charset="2"/>
              </a:rPr>
              <a:t>s 	ciljem identifikacije fitoplazme</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7</a:t>
            </a:fld>
            <a:endParaRPr lang="fr-FR" dirty="0"/>
          </a:p>
        </p:txBody>
      </p:sp>
      <p:grpSp>
        <p:nvGrpSpPr>
          <p:cNvPr id="13" name="Groupe 12"/>
          <p:cNvGrpSpPr/>
          <p:nvPr/>
        </p:nvGrpSpPr>
        <p:grpSpPr>
          <a:xfrm>
            <a:off x="316311" y="5639632"/>
            <a:ext cx="8210795" cy="1005305"/>
            <a:chOff x="316311" y="5639632"/>
            <a:chExt cx="8210795" cy="1005305"/>
          </a:xfrm>
        </p:grpSpPr>
        <p:pic>
          <p:nvPicPr>
            <p:cNvPr id="14" name="Image 13"/>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6" name="Image 15"/>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7" name="Image 16"/>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8" name="Image 17"/>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7944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5091241"/>
          </a:xfrm>
        </p:spPr>
        <p:txBody>
          <a:bodyPr>
            <a:noAutofit/>
          </a:bodyPr>
          <a:lstStyle/>
          <a:p>
            <a:pPr marL="457200" indent="-457200" algn="ctr">
              <a:buAutoNum type="arabicParenR"/>
            </a:pPr>
            <a:r>
              <a:rPr lang="hr-HR" sz="2200" b="1" dirty="0" smtClean="0">
                <a:solidFill>
                  <a:schemeClr val="accent4"/>
                </a:solidFill>
              </a:rPr>
              <a:t>Uzročnik bolesti</a:t>
            </a:r>
            <a:r>
              <a:rPr lang="fr-FR" sz="2200" b="1" dirty="0" smtClean="0">
                <a:solidFill>
                  <a:schemeClr val="accent4"/>
                </a:solidFill>
              </a:rPr>
              <a:t>: </a:t>
            </a:r>
            <a:r>
              <a:rPr lang="hr-HR" sz="2200" b="1" dirty="0" smtClean="0">
                <a:solidFill>
                  <a:schemeClr val="accent4"/>
                </a:solidFill>
              </a:rPr>
              <a:t>fitoplazme skupine </a:t>
            </a:r>
            <a:r>
              <a:rPr lang="fr-FR" sz="2200" b="1" dirty="0" smtClean="0">
                <a:solidFill>
                  <a:schemeClr val="accent4"/>
                </a:solidFill>
              </a:rPr>
              <a:t>FD1, </a:t>
            </a:r>
            <a:r>
              <a:rPr lang="hr-HR" sz="2200" b="1" dirty="0" smtClean="0">
                <a:solidFill>
                  <a:schemeClr val="accent4"/>
                </a:solidFill>
              </a:rPr>
              <a:t>FD</a:t>
            </a:r>
            <a:r>
              <a:rPr lang="fr-FR" sz="2200" b="1" dirty="0" smtClean="0">
                <a:solidFill>
                  <a:schemeClr val="accent4"/>
                </a:solidFill>
              </a:rPr>
              <a:t>2 </a:t>
            </a:r>
            <a:r>
              <a:rPr lang="hr-HR" sz="2200" b="1" dirty="0" smtClean="0">
                <a:solidFill>
                  <a:schemeClr val="accent4"/>
                </a:solidFill>
              </a:rPr>
              <a:t>ili FD</a:t>
            </a:r>
            <a:r>
              <a:rPr lang="fr-FR" sz="2200" b="1" dirty="0" smtClean="0">
                <a:solidFill>
                  <a:schemeClr val="accent4"/>
                </a:solidFill>
              </a:rPr>
              <a:t>3</a:t>
            </a:r>
            <a:endParaRPr lang="fr-FR" sz="2200" b="1" dirty="0" smtClean="0">
              <a:solidFill>
                <a:srgbClr val="261474"/>
              </a:solidFill>
            </a:endParaRPr>
          </a:p>
          <a:p>
            <a:pPr marL="0" indent="0" algn="just">
              <a:buNone/>
            </a:pPr>
            <a:endParaRPr lang="fr-FR" sz="2200" b="1" dirty="0">
              <a:solidFill>
                <a:srgbClr val="261474"/>
              </a:solidFill>
            </a:endParaRPr>
          </a:p>
          <a:p>
            <a:pPr algn="just"/>
            <a:r>
              <a:rPr lang="hr-HR" sz="2200" dirty="0" smtClean="0"/>
              <a:t>Fitoplazma je mikroorganizam sličan bakteriji, nema staničnu </a:t>
            </a:r>
            <a:r>
              <a:rPr lang="hr-HR" sz="2200" dirty="0" err="1" smtClean="0"/>
              <a:t>stijenku</a:t>
            </a:r>
            <a:r>
              <a:rPr lang="hr-HR" sz="2200" dirty="0"/>
              <a:t> </a:t>
            </a:r>
            <a:r>
              <a:rPr lang="hr-HR" sz="2200" dirty="0" smtClean="0"/>
              <a:t>i nastanjuje </a:t>
            </a:r>
            <a:r>
              <a:rPr lang="hr-HR" sz="2200" dirty="0" err="1" smtClean="0"/>
              <a:t>floem</a:t>
            </a:r>
            <a:r>
              <a:rPr lang="hr-HR" sz="2200" dirty="0" smtClean="0"/>
              <a:t> biljke </a:t>
            </a:r>
            <a:r>
              <a:rPr lang="en-US" sz="2200" dirty="0" smtClean="0">
                <a:solidFill>
                  <a:schemeClr val="accent4"/>
                </a:solidFill>
                <a:sym typeface="Wingdings" pitchFamily="2" charset="2"/>
              </a:rPr>
              <a:t> </a:t>
            </a:r>
            <a:r>
              <a:rPr lang="hr-HR" sz="2200" dirty="0" smtClean="0">
                <a:solidFill>
                  <a:schemeClr val="accent4"/>
                </a:solidFill>
              </a:rPr>
              <a:t>prenosi se vektorom ili reznicama</a:t>
            </a:r>
            <a:r>
              <a:rPr lang="en-US" sz="2200" dirty="0" smtClean="0">
                <a:solidFill>
                  <a:schemeClr val="accent4"/>
                </a:solidFill>
              </a:rPr>
              <a:t> </a:t>
            </a:r>
          </a:p>
          <a:p>
            <a:pPr marL="0" indent="0" algn="just">
              <a:buNone/>
            </a:pPr>
            <a:endParaRPr lang="fr-FR" sz="2200" dirty="0" smtClean="0">
              <a:sym typeface="Wingdings" pitchFamily="2" charset="2"/>
            </a:endParaRPr>
          </a:p>
          <a:p>
            <a:pPr marL="0" indent="0" algn="just">
              <a:buNone/>
            </a:pPr>
            <a:endParaRPr lang="fr-FR" sz="2200" dirty="0">
              <a:sym typeface="Wingdings" pitchFamily="2" charset="2"/>
            </a:endParaRPr>
          </a:p>
          <a:p>
            <a:pPr algn="just"/>
            <a:r>
              <a:rPr lang="fr-FR" sz="2200" dirty="0" smtClean="0"/>
              <a:t>3 </a:t>
            </a:r>
            <a:r>
              <a:rPr lang="hr-HR" sz="2200" dirty="0" smtClean="0"/>
              <a:t>skupine </a:t>
            </a:r>
            <a:r>
              <a:rPr lang="hr-HR" sz="2200" dirty="0" err="1" smtClean="0"/>
              <a:t>fitoplazmi</a:t>
            </a:r>
            <a:r>
              <a:rPr lang="hr-HR" sz="2200" dirty="0" smtClean="0"/>
              <a:t> uzrokuju zlatnu žuticu</a:t>
            </a:r>
            <a:r>
              <a:rPr lang="fr-FR" sz="2200" dirty="0" smtClean="0"/>
              <a:t>:</a:t>
            </a:r>
          </a:p>
          <a:p>
            <a:pPr lvl="1" algn="just"/>
            <a:r>
              <a:rPr lang="en-US" sz="2000" dirty="0" smtClean="0"/>
              <a:t>FD1</a:t>
            </a:r>
            <a:r>
              <a:rPr lang="hr-HR" sz="2000" dirty="0"/>
              <a:t> </a:t>
            </a:r>
            <a:r>
              <a:rPr lang="hr-HR" sz="2000" dirty="0" smtClean="0"/>
              <a:t>– najzastupljenija na jugu Francuske</a:t>
            </a:r>
            <a:endParaRPr lang="en-US" sz="2000" dirty="0"/>
          </a:p>
          <a:p>
            <a:pPr lvl="1" algn="just"/>
            <a:r>
              <a:rPr lang="en-US" sz="2000" dirty="0" smtClean="0"/>
              <a:t>FD2</a:t>
            </a:r>
            <a:r>
              <a:rPr lang="hr-HR" sz="2000" dirty="0"/>
              <a:t> </a:t>
            </a:r>
            <a:r>
              <a:rPr lang="hr-HR" sz="2000" dirty="0" smtClean="0"/>
              <a:t>– glavna skupina u Europi</a:t>
            </a:r>
            <a:endParaRPr lang="en-US" sz="2000" dirty="0"/>
          </a:p>
          <a:p>
            <a:pPr lvl="1" algn="just"/>
            <a:r>
              <a:rPr lang="en-US" sz="2000" dirty="0" smtClean="0"/>
              <a:t>FD3</a:t>
            </a:r>
            <a:r>
              <a:rPr lang="hr-HR" sz="2000" dirty="0" smtClean="0"/>
              <a:t> – prisutna uglavnom u Italiji</a:t>
            </a:r>
            <a:endParaRPr lang="en-US" sz="2000" dirty="0" smtClean="0"/>
          </a:p>
          <a:p>
            <a:pPr marL="457200" lvl="1" indent="0" algn="just">
              <a:buNone/>
            </a:pPr>
            <a:endParaRPr lang="hr-HR" sz="1200" dirty="0" smtClean="0"/>
          </a:p>
          <a:p>
            <a:pPr marL="457200" lvl="1" indent="0" algn="just">
              <a:buNone/>
            </a:pPr>
            <a:endParaRPr lang="hr-HR" sz="2000" dirty="0"/>
          </a:p>
          <a:p>
            <a:pPr lvl="1" algn="just">
              <a:buFont typeface="Arial" pitchFamily="34" charset="0"/>
              <a:buChar char="•"/>
            </a:pPr>
            <a:r>
              <a:rPr lang="hr-HR" sz="2000" dirty="0" smtClean="0"/>
              <a:t>Ostale biljne vrste domaćini</a:t>
            </a:r>
            <a:r>
              <a:rPr lang="en-US" sz="2000" dirty="0" smtClean="0"/>
              <a:t>: </a:t>
            </a:r>
            <a:r>
              <a:rPr lang="hr-HR" sz="2000" dirty="0" smtClean="0"/>
              <a:t>obična </a:t>
            </a:r>
            <a:r>
              <a:rPr lang="hr-HR" sz="2000" dirty="0" err="1" smtClean="0"/>
              <a:t>pavitina</a:t>
            </a:r>
            <a:r>
              <a:rPr lang="hr-HR" sz="2000" dirty="0" smtClean="0"/>
              <a:t> i crna joha</a:t>
            </a:r>
            <a:endParaRPr lang="fr-FR" sz="2000" dirty="0" smtClean="0"/>
          </a:p>
          <a:p>
            <a:pPr marL="0" indent="0" algn="just">
              <a:buNone/>
            </a:pP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8</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06" y="3645024"/>
            <a:ext cx="23145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483148" y="5502399"/>
            <a:ext cx="2089890" cy="261610"/>
          </a:xfrm>
          <a:prstGeom prst="rect">
            <a:avLst/>
          </a:prstGeom>
          <a:noFill/>
        </p:spPr>
        <p:txBody>
          <a:bodyPr wrap="square" rtlCol="0">
            <a:spAutoFit/>
          </a:bodyPr>
          <a:lstStyle/>
          <a:p>
            <a:pPr algn="ctr"/>
            <a:r>
              <a:rPr lang="hr-HR" sz="1100" i="1" dirty="0" smtClean="0"/>
              <a:t>Fitoplazma</a:t>
            </a:r>
            <a:endParaRPr lang="fr-FR" sz="1100" i="1" dirty="0"/>
          </a:p>
        </p:txBody>
      </p:sp>
    </p:spTree>
    <p:extLst>
      <p:ext uri="{BB962C8B-B14F-4D97-AF65-F5344CB8AC3E}">
        <p14:creationId xmlns:p14="http://schemas.microsoft.com/office/powerpoint/2010/main" val="3199619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a:t>
            </a:r>
            <a:r>
              <a:rPr lang="fr-FR" sz="2200" b="1" dirty="0" smtClean="0">
                <a:solidFill>
                  <a:schemeClr val="accent4"/>
                </a:solidFill>
              </a:rPr>
              <a:t>) </a:t>
            </a:r>
            <a:r>
              <a:rPr lang="hr-HR" sz="2200" b="1" dirty="0" smtClean="0">
                <a:solidFill>
                  <a:schemeClr val="accent4"/>
                </a:solidFill>
              </a:rPr>
              <a:t>Vektor</a:t>
            </a:r>
            <a:r>
              <a:rPr lang="fr-FR" sz="2200" b="1" dirty="0" smtClean="0">
                <a:solidFill>
                  <a:schemeClr val="accent4"/>
                </a:solidFill>
              </a:rPr>
              <a:t>: </a:t>
            </a:r>
            <a:r>
              <a:rPr lang="hr-HR" sz="2200" b="1" dirty="0" smtClean="0">
                <a:solidFill>
                  <a:schemeClr val="accent4"/>
                </a:solidFill>
              </a:rPr>
              <a:t>američki cvrčak (</a:t>
            </a:r>
            <a:r>
              <a:rPr lang="fr-FR" sz="2200" b="1" i="1" dirty="0" smtClean="0">
                <a:solidFill>
                  <a:schemeClr val="accent4"/>
                </a:solidFill>
              </a:rPr>
              <a:t>Scapho</a:t>
            </a:r>
            <a:r>
              <a:rPr lang="hr-HR" sz="2200" b="1" i="1" dirty="0" smtClean="0">
                <a:solidFill>
                  <a:schemeClr val="accent4"/>
                </a:solidFill>
              </a:rPr>
              <a:t>i</a:t>
            </a:r>
            <a:r>
              <a:rPr lang="fr-FR" sz="2200" b="1" i="1" dirty="0" smtClean="0">
                <a:solidFill>
                  <a:schemeClr val="accent4"/>
                </a:solidFill>
              </a:rPr>
              <a:t>deus titanus</a:t>
            </a:r>
            <a:r>
              <a:rPr lang="fr-FR" sz="2200" b="1" dirty="0" smtClean="0">
                <a:solidFill>
                  <a:schemeClr val="accent4"/>
                </a:solidFill>
              </a:rPr>
              <a:t>	</a:t>
            </a:r>
            <a:r>
              <a:rPr lang="hr-HR" sz="2200" b="1" dirty="0" smtClean="0">
                <a:solidFill>
                  <a:schemeClr val="accent4"/>
                </a:solidFill>
              </a:rPr>
              <a:t>)</a:t>
            </a:r>
            <a:endParaRPr lang="fr-FR" sz="22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9</a:t>
            </a:fld>
            <a:endParaRPr lang="fr-FR" dirty="0"/>
          </a:p>
        </p:txBody>
      </p:sp>
      <p:pic>
        <p:nvPicPr>
          <p:cNvPr id="4098" name="Picture 2" descr="Cycle de la cicadelle Scaphoideus titanus, l'insecte vecteur de la flavescence dorée de la vigne.. © inra, Julien Chuc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64412"/>
            <a:ext cx="3813637"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355976" y="2601048"/>
            <a:ext cx="4320480" cy="392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t>Životni ciklus</a:t>
            </a:r>
            <a:endParaRPr lang="fr-FR" sz="2200" u="sng" dirty="0" smtClean="0"/>
          </a:p>
          <a:p>
            <a:pPr marL="0" indent="0" algn="just">
              <a:buNone/>
            </a:pPr>
            <a:endParaRPr lang="fr-FR" sz="2200" u="sng" dirty="0" smtClean="0"/>
          </a:p>
          <a:p>
            <a:pPr lvl="1" algn="just"/>
            <a:r>
              <a:rPr lang="hr-HR" sz="2200" dirty="0" smtClean="0"/>
              <a:t>Jedna generacija godišnje</a:t>
            </a:r>
            <a:endParaRPr lang="en-US" sz="2200" dirty="0"/>
          </a:p>
          <a:p>
            <a:pPr lvl="1" algn="just"/>
            <a:endParaRPr lang="en-US" sz="2200" dirty="0"/>
          </a:p>
          <a:p>
            <a:pPr lvl="1" algn="just"/>
            <a:r>
              <a:rPr lang="hr-HR" sz="2200" dirty="0" smtClean="0"/>
              <a:t>Ličinke obično ostaju na trsu nakon izlaska iz jajeta</a:t>
            </a:r>
          </a:p>
          <a:p>
            <a:pPr lvl="1" algn="just"/>
            <a:endParaRPr lang="en-US" sz="2200" dirty="0"/>
          </a:p>
          <a:p>
            <a:pPr lvl="1" algn="just"/>
            <a:r>
              <a:rPr lang="hr-HR" sz="2200" dirty="0" smtClean="0"/>
              <a:t>Odrasli oblici su mobilni i lete s trsa na trs</a:t>
            </a:r>
          </a:p>
          <a:p>
            <a:pPr lvl="1" algn="just"/>
            <a:endParaRPr lang="fr-FR" sz="2200" dirty="0" smtClean="0"/>
          </a:p>
          <a:p>
            <a:pPr lvl="1" algn="just"/>
            <a:endParaRPr lang="fr-FR" sz="2200" dirty="0" smtClean="0"/>
          </a:p>
          <a:p>
            <a:pPr lvl="1" algn="just"/>
            <a:endParaRPr lang="fr-FR" sz="2200" dirty="0"/>
          </a:p>
        </p:txBody>
      </p:sp>
      <p:sp>
        <p:nvSpPr>
          <p:cNvPr id="5" name="Rectangle 4"/>
          <p:cNvSpPr/>
          <p:nvPr/>
        </p:nvSpPr>
        <p:spPr>
          <a:xfrm>
            <a:off x="323528" y="4264612"/>
            <a:ext cx="792088" cy="31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rot="19181481">
            <a:off x="3400220" y="3475026"/>
            <a:ext cx="792088" cy="22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278302" y="4249465"/>
            <a:ext cx="828136" cy="461665"/>
          </a:xfrm>
          <a:prstGeom prst="rect">
            <a:avLst/>
          </a:prstGeom>
          <a:noFill/>
        </p:spPr>
        <p:txBody>
          <a:bodyPr wrap="square" rtlCol="0">
            <a:spAutoFit/>
          </a:bodyPr>
          <a:lstStyle/>
          <a:p>
            <a:r>
              <a:rPr lang="hr-HR" sz="1200" dirty="0" smtClean="0">
                <a:solidFill>
                  <a:srgbClr val="C00000"/>
                </a:solidFill>
                <a:latin typeface="Aharoni" pitchFamily="2" charset="-79"/>
                <a:cs typeface="Aharoni" pitchFamily="2" charset="-79"/>
              </a:rPr>
              <a:t>Izlazak iz jajeta</a:t>
            </a:r>
            <a:endParaRPr lang="fr-FR" sz="1200" dirty="0">
              <a:solidFill>
                <a:srgbClr val="C00000"/>
              </a:solidFill>
              <a:latin typeface="Aharoni" pitchFamily="2" charset="-79"/>
              <a:cs typeface="Aharoni" pitchFamily="2" charset="-79"/>
            </a:endParaRPr>
          </a:p>
        </p:txBody>
      </p:sp>
      <p:sp>
        <p:nvSpPr>
          <p:cNvPr id="12" name="ZoneTexte 11"/>
          <p:cNvSpPr txBox="1"/>
          <p:nvPr/>
        </p:nvSpPr>
        <p:spPr>
          <a:xfrm rot="19014570">
            <a:off x="3338176" y="3327955"/>
            <a:ext cx="1307332" cy="276999"/>
          </a:xfrm>
          <a:prstGeom prst="rect">
            <a:avLst/>
          </a:prstGeom>
          <a:noFill/>
        </p:spPr>
        <p:txBody>
          <a:bodyPr wrap="square" rtlCol="0">
            <a:spAutoFit/>
          </a:bodyPr>
          <a:lstStyle/>
          <a:p>
            <a:r>
              <a:rPr lang="hr-HR" sz="1200" dirty="0" err="1" smtClean="0">
                <a:solidFill>
                  <a:srgbClr val="C00000"/>
                </a:solidFill>
                <a:latin typeface="Aharoni" pitchFamily="2" charset="-79"/>
                <a:cs typeface="Aharoni" pitchFamily="2" charset="-79"/>
              </a:rPr>
              <a:t>Leženje</a:t>
            </a:r>
            <a:r>
              <a:rPr lang="hr-HR" sz="1200" dirty="0" smtClean="0">
                <a:solidFill>
                  <a:srgbClr val="C00000"/>
                </a:solidFill>
                <a:latin typeface="Aharoni" pitchFamily="2" charset="-79"/>
                <a:cs typeface="Aharoni" pitchFamily="2" charset="-79"/>
              </a:rPr>
              <a:t> jaja</a:t>
            </a:r>
            <a:endParaRPr lang="fr-FR" sz="1200" dirty="0">
              <a:solidFill>
                <a:srgbClr val="C00000"/>
              </a:solidFill>
              <a:latin typeface="Aharoni" pitchFamily="2" charset="-79"/>
              <a:cs typeface="Aharoni" pitchFamily="2" charset="-79"/>
            </a:endParaRPr>
          </a:p>
        </p:txBody>
      </p:sp>
      <p:sp>
        <p:nvSpPr>
          <p:cNvPr id="13" name="Rectangle 12"/>
          <p:cNvSpPr/>
          <p:nvPr/>
        </p:nvSpPr>
        <p:spPr>
          <a:xfrm rot="18580074">
            <a:off x="2793422" y="2877582"/>
            <a:ext cx="1183029" cy="28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rot="19014570">
            <a:off x="2880840" y="3043328"/>
            <a:ext cx="828136" cy="276999"/>
          </a:xfrm>
          <a:prstGeom prst="rect">
            <a:avLst/>
          </a:prstGeom>
          <a:noFill/>
        </p:spPr>
        <p:txBody>
          <a:bodyPr wrap="square" rtlCol="0">
            <a:spAutoFit/>
          </a:bodyPr>
          <a:lstStyle/>
          <a:p>
            <a:r>
              <a:rPr lang="hr-HR" sz="1200" dirty="0" smtClean="0">
                <a:solidFill>
                  <a:srgbClr val="C00000"/>
                </a:solidFill>
                <a:latin typeface="Aharoni" pitchFamily="2" charset="-79"/>
                <a:cs typeface="Aharoni" pitchFamily="2" charset="-79"/>
              </a:rPr>
              <a:t>Parenje</a:t>
            </a:r>
            <a:endParaRPr lang="fr-FR" sz="1200" dirty="0">
              <a:solidFill>
                <a:srgbClr val="C00000"/>
              </a:solidFill>
              <a:latin typeface="Aharoni" pitchFamily="2" charset="-79"/>
              <a:cs typeface="Aharoni" pitchFamily="2" charset="-79"/>
            </a:endParaRPr>
          </a:p>
        </p:txBody>
      </p:sp>
      <p:sp>
        <p:nvSpPr>
          <p:cNvPr id="15" name="ZoneTexte 14"/>
          <p:cNvSpPr txBox="1"/>
          <p:nvPr/>
        </p:nvSpPr>
        <p:spPr>
          <a:xfrm rot="18722394">
            <a:off x="3134108" y="5474018"/>
            <a:ext cx="1044954" cy="276999"/>
          </a:xfrm>
          <a:prstGeom prst="rect">
            <a:avLst/>
          </a:prstGeom>
          <a:solidFill>
            <a:schemeClr val="bg1"/>
          </a:solidFill>
        </p:spPr>
        <p:txBody>
          <a:bodyPr wrap="square" rtlCol="0">
            <a:spAutoFit/>
          </a:bodyPr>
          <a:lstStyle/>
          <a:p>
            <a:r>
              <a:rPr lang="hr-HR" sz="1200" dirty="0" smtClean="0">
                <a:solidFill>
                  <a:srgbClr val="C00000"/>
                </a:solidFill>
                <a:latin typeface="Aharoni" pitchFamily="2" charset="-79"/>
                <a:cs typeface="Aharoni" pitchFamily="2" charset="-79"/>
              </a:rPr>
              <a:t>Mirovanje</a:t>
            </a:r>
            <a:endParaRPr lang="fr-FR" sz="1200" dirty="0">
              <a:solidFill>
                <a:srgbClr val="C00000"/>
              </a:solidFill>
              <a:latin typeface="Aharoni" pitchFamily="2" charset="-79"/>
              <a:cs typeface="Aharoni" pitchFamily="2" charset="-79"/>
            </a:endParaRPr>
          </a:p>
        </p:txBody>
      </p:sp>
      <p:sp>
        <p:nvSpPr>
          <p:cNvPr id="2" name="Rectangle 1"/>
          <p:cNvSpPr/>
          <p:nvPr/>
        </p:nvSpPr>
        <p:spPr>
          <a:xfrm>
            <a:off x="2123728" y="6093296"/>
            <a:ext cx="521298" cy="215444"/>
          </a:xfrm>
          <a:prstGeom prst="rect">
            <a:avLst/>
          </a:prstGeom>
        </p:spPr>
        <p:txBody>
          <a:bodyPr wrap="none">
            <a:spAutoFit/>
          </a:bodyPr>
          <a:lstStyle/>
          <a:p>
            <a:pPr algn="ctr"/>
            <a:r>
              <a:rPr lang="fr-FR" sz="800" i="1" dirty="0" smtClean="0">
                <a:solidFill>
                  <a:schemeClr val="bg1">
                    <a:lumMod val="50000"/>
                  </a:schemeClr>
                </a:solidFill>
              </a:rPr>
              <a:t>©</a:t>
            </a:r>
            <a:r>
              <a:rPr lang="fr-FR" sz="800" i="1" dirty="0" err="1">
                <a:solidFill>
                  <a:schemeClr val="bg1">
                    <a:lumMod val="50000"/>
                  </a:schemeClr>
                </a:solidFill>
              </a:rPr>
              <a:t>C</a:t>
            </a:r>
            <a:r>
              <a:rPr lang="fr-FR" sz="800" i="1" dirty="0" err="1" smtClean="0">
                <a:solidFill>
                  <a:schemeClr val="bg1">
                    <a:lumMod val="50000"/>
                  </a:schemeClr>
                </a:solidFill>
              </a:rPr>
              <a:t>uche</a:t>
            </a:r>
            <a:endParaRPr lang="en-US" sz="800" b="1" dirty="0">
              <a:solidFill>
                <a:schemeClr val="tx1">
                  <a:lumMod val="65000"/>
                  <a:lumOff val="35000"/>
                </a:schemeClr>
              </a:solidFill>
            </a:endParaRPr>
          </a:p>
        </p:txBody>
      </p:sp>
      <p:sp>
        <p:nvSpPr>
          <p:cNvPr id="16"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3074016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2963</TotalTime>
  <Words>3340</Words>
  <Application>Microsoft Office PowerPoint</Application>
  <PresentationFormat>Prikaz na zaslonu (4:3)</PresentationFormat>
  <Paragraphs>275</Paragraphs>
  <Slides>17</Slides>
  <Notes>17</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Thème Office</vt:lpstr>
      <vt:lpstr>Zlatna žutica vinove loze   Važnost monitoringa na širem  vinogradarskom području</vt:lpstr>
      <vt:lpstr>Uvod</vt:lpstr>
      <vt:lpstr>Širenje zlatne žutice</vt:lpstr>
      <vt:lpstr>Širenje zlatne žutice</vt:lpstr>
      <vt:lpstr>Simptomi</vt:lpstr>
      <vt:lpstr>Simptomi</vt:lpstr>
      <vt:lpstr>Simptomi</vt:lpstr>
      <vt:lpstr>Tri čimbenika potrebna za širenje zlatne žutice</vt:lpstr>
      <vt:lpstr>Tri čimbenika potrebna za širenje zlatne žutice</vt:lpstr>
      <vt:lpstr>Tri čimbenika potrebna za širenje zlatne žutice</vt:lpstr>
      <vt:lpstr>Tri čimbenika potrebna za širenje zlatne žutice</vt:lpstr>
      <vt:lpstr>Monitoring zlatne žutice</vt:lpstr>
      <vt:lpstr>Monitoring zlatne žutice</vt:lpstr>
      <vt:lpstr>Monitoring zlatne žutice</vt:lpstr>
      <vt:lpstr>Monitoring zlatne žutice</vt:lpstr>
      <vt:lpstr>Korištenje nezaraženog sadnog materijala</vt:lpstr>
      <vt:lpstr>Zaključci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Marijan Bubola</cp:lastModifiedBy>
  <cp:revision>182</cp:revision>
  <dcterms:created xsi:type="dcterms:W3CDTF">2013-01-29T14:45:45Z</dcterms:created>
  <dcterms:modified xsi:type="dcterms:W3CDTF">2017-10-06T13:09:38Z</dcterms:modified>
</cp:coreProperties>
</file>